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8" r:id="rId5"/>
    <p:sldMasterId id="2147483812" r:id="rId6"/>
  </p:sldMasterIdLst>
  <p:notesMasterIdLst>
    <p:notesMasterId r:id="rId47"/>
  </p:notesMasterIdLst>
  <p:sldIdLst>
    <p:sldId id="256" r:id="rId7"/>
    <p:sldId id="387" r:id="rId8"/>
    <p:sldId id="651" r:id="rId9"/>
    <p:sldId id="369" r:id="rId10"/>
    <p:sldId id="370" r:id="rId11"/>
    <p:sldId id="371" r:id="rId12"/>
    <p:sldId id="372" r:id="rId13"/>
    <p:sldId id="384" r:id="rId14"/>
    <p:sldId id="296" r:id="rId15"/>
    <p:sldId id="261" r:id="rId16"/>
    <p:sldId id="262" r:id="rId17"/>
    <p:sldId id="263" r:id="rId18"/>
    <p:sldId id="264" r:id="rId19"/>
    <p:sldId id="265" r:id="rId20"/>
    <p:sldId id="260" r:id="rId21"/>
    <p:sldId id="267" r:id="rId22"/>
    <p:sldId id="268" r:id="rId23"/>
    <p:sldId id="269" r:id="rId24"/>
    <p:sldId id="270" r:id="rId25"/>
    <p:sldId id="272" r:id="rId26"/>
    <p:sldId id="298" r:id="rId27"/>
    <p:sldId id="273" r:id="rId28"/>
    <p:sldId id="323" r:id="rId29"/>
    <p:sldId id="347" r:id="rId30"/>
    <p:sldId id="325" r:id="rId31"/>
    <p:sldId id="326" r:id="rId32"/>
    <p:sldId id="300" r:id="rId33"/>
    <p:sldId id="282" r:id="rId34"/>
    <p:sldId id="283" r:id="rId35"/>
    <p:sldId id="284" r:id="rId36"/>
    <p:sldId id="285" r:id="rId37"/>
    <p:sldId id="392" r:id="rId38"/>
    <p:sldId id="336" r:id="rId39"/>
    <p:sldId id="337" r:id="rId40"/>
    <p:sldId id="338" r:id="rId41"/>
    <p:sldId id="339" r:id="rId42"/>
    <p:sldId id="332" r:id="rId43"/>
    <p:sldId id="388" r:id="rId44"/>
    <p:sldId id="360" r:id="rId45"/>
    <p:sldId id="652" r:id="rId46"/>
  </p:sldIdLst>
  <p:sldSz cx="9144000" cy="6858000" type="screen4x3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3" autoAdjust="0"/>
    <p:restoredTop sz="94302" autoAdjust="0"/>
  </p:normalViewPr>
  <p:slideViewPr>
    <p:cSldViewPr snapToGrid="0" snapToObjects="1">
      <p:cViewPr varScale="1">
        <p:scale>
          <a:sx n="90" d="100"/>
          <a:sy n="90" d="100"/>
        </p:scale>
        <p:origin x="17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31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278E0-00B7-4F6A-8062-4D16F419B932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434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D8C93-AA87-4E89-9A52-B1EAC66000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47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9655A-91FC-4594-A40A-12C2381774F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3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1582C-C915-476A-903B-8E426C2794A9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21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40916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9568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44572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98257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0757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38034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6413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7585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9826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6524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55876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6694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69867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1716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1517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174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49990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2027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38538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9623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55889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6052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86933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6528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77344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5105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92943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1968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3589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88784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9505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77293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31006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FF93A3B-C4E0-454B-8FCA-7929011CB352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FCB1735-0BF1-426E-8460-116250FCC2D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6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754C474-13C7-431D-84A9-67354A19A274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58A0B9F-0167-417E-8C73-1B4C588532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0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4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89586" indent="0">
              <a:buNone/>
              <a:defRPr sz="1534">
                <a:solidFill>
                  <a:schemeClr val="tx1">
                    <a:tint val="75000"/>
                  </a:schemeClr>
                </a:solidFill>
              </a:defRPr>
            </a:lvl2pPr>
            <a:lvl3pPr marL="779173" indent="0">
              <a:buNone/>
              <a:defRPr sz="1363">
                <a:solidFill>
                  <a:schemeClr val="tx1">
                    <a:tint val="75000"/>
                  </a:schemeClr>
                </a:solidFill>
              </a:defRPr>
            </a:lvl3pPr>
            <a:lvl4pPr marL="1168759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4pPr>
            <a:lvl5pPr marL="1558345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5pPr>
            <a:lvl6pPr marL="1947932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6pPr>
            <a:lvl7pPr marL="2337518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7pPr>
            <a:lvl8pPr marL="2727104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8pPr>
            <a:lvl9pPr marL="311669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9403C26-7854-4EEF-8341-58401955D29A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1572D1B-795E-4A05-8882-93DD328152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45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386"/>
            </a:lvl1pPr>
            <a:lvl2pPr>
              <a:defRPr sz="2045"/>
            </a:lvl2pPr>
            <a:lvl3pPr>
              <a:defRPr sz="1704"/>
            </a:lvl3pPr>
            <a:lvl4pPr>
              <a:defRPr sz="1534"/>
            </a:lvl4pPr>
            <a:lvl5pPr>
              <a:defRPr sz="1534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DB3566C-3A55-4AB2-B299-41F301D46D57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A51D4D7-0616-4B38-BF14-09440EE2D69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73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045" b="1"/>
            </a:lvl1pPr>
            <a:lvl2pPr marL="389586" indent="0">
              <a:buNone/>
              <a:defRPr sz="1704" b="1"/>
            </a:lvl2pPr>
            <a:lvl3pPr marL="779173" indent="0">
              <a:buNone/>
              <a:defRPr sz="1534" b="1"/>
            </a:lvl3pPr>
            <a:lvl4pPr marL="1168759" indent="0">
              <a:buNone/>
              <a:defRPr sz="1363" b="1"/>
            </a:lvl4pPr>
            <a:lvl5pPr marL="1558345" indent="0">
              <a:buNone/>
              <a:defRPr sz="1363" b="1"/>
            </a:lvl5pPr>
            <a:lvl6pPr marL="1947932" indent="0">
              <a:buNone/>
              <a:defRPr sz="1363" b="1"/>
            </a:lvl6pPr>
            <a:lvl7pPr marL="2337518" indent="0">
              <a:buNone/>
              <a:defRPr sz="1363" b="1"/>
            </a:lvl7pPr>
            <a:lvl8pPr marL="2727104" indent="0">
              <a:buNone/>
              <a:defRPr sz="1363" b="1"/>
            </a:lvl8pPr>
            <a:lvl9pPr marL="3116691" indent="0">
              <a:buNone/>
              <a:defRPr sz="13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045"/>
            </a:lvl1pPr>
            <a:lvl2pPr>
              <a:defRPr sz="1704"/>
            </a:lvl2pPr>
            <a:lvl3pPr>
              <a:defRPr sz="1534"/>
            </a:lvl3pPr>
            <a:lvl4pPr>
              <a:defRPr sz="1363"/>
            </a:lvl4pPr>
            <a:lvl5pPr>
              <a:defRPr sz="1363"/>
            </a:lvl5pPr>
            <a:lvl6pPr>
              <a:defRPr sz="1363"/>
            </a:lvl6pPr>
            <a:lvl7pPr>
              <a:defRPr sz="1363"/>
            </a:lvl7pPr>
            <a:lvl8pPr>
              <a:defRPr sz="1363"/>
            </a:lvl8pPr>
            <a:lvl9pPr>
              <a:defRPr sz="13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EC05057-02F5-47E9-9272-90252945C300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3562108-5BA7-47D3-ACF2-75E8C17588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E5DA9B9-E1A5-415E-AC35-01DBC2A9266A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5579CC3-613E-4B8E-8998-EE702A7B6D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2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B6001CE-1BD4-4241-8661-45E2BF2D0A9B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C209D77-FAE0-4E38-AC2C-08CCDB62566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2727"/>
            </a:lvl1pPr>
            <a:lvl2pPr>
              <a:defRPr sz="2386"/>
            </a:lvl2pPr>
            <a:lvl3pPr>
              <a:defRPr sz="204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8A7E8D8-904C-493A-ABA8-0A3A1F3B6B95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44AD736-D1C4-408B-99E5-0394C1329B2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85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727"/>
            </a:lvl1pPr>
            <a:lvl2pPr marL="389586" indent="0">
              <a:buNone/>
              <a:defRPr sz="2386"/>
            </a:lvl2pPr>
            <a:lvl3pPr marL="779173" indent="0">
              <a:buNone/>
              <a:defRPr sz="2045"/>
            </a:lvl3pPr>
            <a:lvl4pPr marL="1168759" indent="0">
              <a:buNone/>
              <a:defRPr sz="1704"/>
            </a:lvl4pPr>
            <a:lvl5pPr marL="1558345" indent="0">
              <a:buNone/>
              <a:defRPr sz="1704"/>
            </a:lvl5pPr>
            <a:lvl6pPr marL="1947932" indent="0">
              <a:buNone/>
              <a:defRPr sz="1704"/>
            </a:lvl6pPr>
            <a:lvl7pPr marL="2337518" indent="0">
              <a:buNone/>
              <a:defRPr sz="1704"/>
            </a:lvl7pPr>
            <a:lvl8pPr marL="2727104" indent="0">
              <a:buNone/>
              <a:defRPr sz="1704"/>
            </a:lvl8pPr>
            <a:lvl9pPr marL="3116691" indent="0">
              <a:buNone/>
              <a:defRPr sz="1704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93"/>
            </a:lvl1pPr>
            <a:lvl2pPr marL="389586" indent="0">
              <a:buNone/>
              <a:defRPr sz="1023"/>
            </a:lvl2pPr>
            <a:lvl3pPr marL="779173" indent="0">
              <a:buNone/>
              <a:defRPr sz="852"/>
            </a:lvl3pPr>
            <a:lvl4pPr marL="1168759" indent="0">
              <a:buNone/>
              <a:defRPr sz="767"/>
            </a:lvl4pPr>
            <a:lvl5pPr marL="1558345" indent="0">
              <a:buNone/>
              <a:defRPr sz="767"/>
            </a:lvl5pPr>
            <a:lvl6pPr marL="1947932" indent="0">
              <a:buNone/>
              <a:defRPr sz="767"/>
            </a:lvl6pPr>
            <a:lvl7pPr marL="2337518" indent="0">
              <a:buNone/>
              <a:defRPr sz="767"/>
            </a:lvl7pPr>
            <a:lvl8pPr marL="2727104" indent="0">
              <a:buNone/>
              <a:defRPr sz="767"/>
            </a:lvl8pPr>
            <a:lvl9pPr marL="3116691" indent="0">
              <a:buNone/>
              <a:defRPr sz="7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3567CEB-C321-4183-B09F-EDC1AE12F3AC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CE4F9C8-DC28-414B-8072-9ADF5D5EA9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0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5BE59DD-7BAC-43C0-80C5-16706754F234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790E160-5792-4A4C-B729-30AE1CA474E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0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2D0268B-4569-4E5D-87C6-70004A4CF7BE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79173" fontAlgn="base">
              <a:spcBef>
                <a:spcPct val="0"/>
              </a:spcBef>
              <a:spcAft>
                <a:spcPct val="0"/>
              </a:spcAft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5E671D3-FFEE-4903-AF66-1AE31F09CE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DCEE1-D9EE-0742-9F92-50BC935D9858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96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</p:sldLayoutIdLst>
  <p:transition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89586" eaLnBrk="1" fontAlgn="auto" hangingPunct="1">
              <a:spcBef>
                <a:spcPts val="0"/>
              </a:spcBef>
              <a:spcAft>
                <a:spcPts val="0"/>
              </a:spcAft>
              <a:defRPr sz="102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6285B1F-42E5-4DEC-8586-DCE66FD77BA2}" type="datetimeFigureOut">
              <a:rPr lang="en-US"/>
              <a:pPr>
                <a:defRPr/>
              </a:pPr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89586" eaLnBrk="1" fontAlgn="auto" hangingPunct="1">
              <a:spcBef>
                <a:spcPts val="0"/>
              </a:spcBef>
              <a:spcAft>
                <a:spcPts val="0"/>
              </a:spcAft>
              <a:defRPr sz="102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89586" eaLnBrk="1" fontAlgn="auto" hangingPunct="1">
              <a:spcBef>
                <a:spcPts val="0"/>
              </a:spcBef>
              <a:spcAft>
                <a:spcPts val="0"/>
              </a:spcAft>
              <a:defRPr sz="1023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2284D5D-E041-4938-9B3A-26D9D6BD1C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389586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89586" rtl="0" eaLnBrk="0" fontAlgn="base" hangingPunct="0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2pPr>
      <a:lvl3pPr algn="ctr" defTabSz="389586" rtl="0" eaLnBrk="0" fontAlgn="base" hangingPunct="0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3pPr>
      <a:lvl4pPr algn="ctr" defTabSz="389586" rtl="0" eaLnBrk="0" fontAlgn="base" hangingPunct="0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4pPr>
      <a:lvl5pPr algn="ctr" defTabSz="389586" rtl="0" eaLnBrk="0" fontAlgn="base" hangingPunct="0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5pPr>
      <a:lvl6pPr marL="389586" algn="ctr" defTabSz="389586" rtl="0" fontAlgn="base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6pPr>
      <a:lvl7pPr marL="779173" algn="ctr" defTabSz="389586" rtl="0" fontAlgn="base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7pPr>
      <a:lvl8pPr marL="1168759" algn="ctr" defTabSz="389586" rtl="0" fontAlgn="base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8pPr>
      <a:lvl9pPr marL="1558345" algn="ctr" defTabSz="389586" rtl="0" fontAlgn="base">
        <a:spcBef>
          <a:spcPct val="0"/>
        </a:spcBef>
        <a:spcAft>
          <a:spcPct val="0"/>
        </a:spcAft>
        <a:defRPr sz="3750">
          <a:solidFill>
            <a:schemeClr val="tx1"/>
          </a:solidFill>
          <a:latin typeface="Calibri" charset="0"/>
        </a:defRPr>
      </a:lvl9pPr>
    </p:titleStyle>
    <p:bodyStyle>
      <a:lvl1pPr marL="292190" indent="-292190" algn="l" defTabSz="3895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1pPr>
      <a:lvl2pPr marL="633078" indent="-243492" algn="l" defTabSz="3895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973966" indent="-194793" algn="l" defTabSz="3895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45" kern="1200">
          <a:solidFill>
            <a:schemeClr val="tx1"/>
          </a:solidFill>
          <a:latin typeface="+mn-lt"/>
          <a:ea typeface="+mn-ea"/>
          <a:cs typeface="+mn-cs"/>
        </a:defRPr>
      </a:lvl3pPr>
      <a:lvl4pPr marL="1363553" indent="-194793" algn="l" defTabSz="3895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04" kern="1200">
          <a:solidFill>
            <a:schemeClr val="tx1"/>
          </a:solidFill>
          <a:latin typeface="+mn-lt"/>
          <a:ea typeface="+mn-ea"/>
          <a:cs typeface="+mn-cs"/>
        </a:defRPr>
      </a:lvl4pPr>
      <a:lvl5pPr marL="1753139" indent="-194793" algn="l" defTabSz="3895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4" kern="1200">
          <a:solidFill>
            <a:schemeClr val="tx1"/>
          </a:solidFill>
          <a:latin typeface="+mn-lt"/>
          <a:ea typeface="+mn-ea"/>
          <a:cs typeface="+mn-cs"/>
        </a:defRPr>
      </a:lvl5pPr>
      <a:lvl6pPr marL="2142725" indent="-194793" algn="l" defTabSz="389586" rtl="0" eaLnBrk="1" latinLnBrk="0" hangingPunct="1">
        <a:spcBef>
          <a:spcPct val="20000"/>
        </a:spcBef>
        <a:buFont typeface="Arial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6pPr>
      <a:lvl7pPr marL="2532312" indent="-194793" algn="l" defTabSz="389586" rtl="0" eaLnBrk="1" latinLnBrk="0" hangingPunct="1">
        <a:spcBef>
          <a:spcPct val="20000"/>
        </a:spcBef>
        <a:buFont typeface="Arial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7pPr>
      <a:lvl8pPr marL="2921898" indent="-194793" algn="l" defTabSz="389586" rtl="0" eaLnBrk="1" latinLnBrk="0" hangingPunct="1">
        <a:spcBef>
          <a:spcPct val="20000"/>
        </a:spcBef>
        <a:buFont typeface="Arial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8pPr>
      <a:lvl9pPr marL="3311484" indent="-194793" algn="l" defTabSz="389586" rtl="0" eaLnBrk="1" latinLnBrk="0" hangingPunct="1">
        <a:spcBef>
          <a:spcPct val="20000"/>
        </a:spcBef>
        <a:buFont typeface="Arial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1pPr>
      <a:lvl2pPr marL="389586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2pPr>
      <a:lvl3pPr marL="779173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3pPr>
      <a:lvl4pPr marL="1168759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558345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1947932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337518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727104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116691" algn="l" defTabSz="389586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mijnpositievegezondheid.nl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ositivehealth.com/www.iph.n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kind.mijnpositievegezondheid.nl/" TargetMode="External"/><Relationship Id="rId4" Type="http://schemas.openxmlformats.org/officeDocument/2006/relationships/hyperlink" Target="http://www.mijnpositievegezondheid.n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2749" y="5332412"/>
            <a:ext cx="689505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nl-NL" dirty="0"/>
              <a:t>						Weert in Beweging – 8 november 2018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7913" y="2537669"/>
            <a:ext cx="826658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600" b="1" dirty="0"/>
              <a:t>‘POSITIEVE GEZONDHEID’</a:t>
            </a:r>
          </a:p>
          <a:p>
            <a:endParaRPr lang="nl-NL" sz="3600" b="1" dirty="0"/>
          </a:p>
          <a:p>
            <a:r>
              <a:rPr lang="nl-NL" sz="3600" b="1" i="1" dirty="0"/>
              <a:t>Wat is het en wat kan ik ermee?</a:t>
            </a:r>
          </a:p>
          <a:p>
            <a:r>
              <a:rPr lang="nl-NL" sz="3600" b="1" dirty="0"/>
              <a:t>         </a:t>
            </a:r>
            <a:endParaRPr lang="nl-NL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172749" y="5696868"/>
            <a:ext cx="43406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/>
              <a:t>		 				Dr. Machteld Huber</a:t>
            </a:r>
          </a:p>
        </p:txBody>
      </p:sp>
      <p:pic>
        <p:nvPicPr>
          <p:cNvPr id="2" name="Afbeelding 1" descr="IPH_LOGO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5" y="224767"/>
            <a:ext cx="2807163" cy="1523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onM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3" y="622458"/>
            <a:ext cx="2880000" cy="737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7606" y="1765458"/>
            <a:ext cx="7277787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HET VERVOLGONDERZOEK</a:t>
            </a:r>
          </a:p>
          <a:p>
            <a:endParaRPr lang="en-US" sz="2000" dirty="0"/>
          </a:p>
          <a:p>
            <a:r>
              <a:rPr lang="en-US" sz="2000" b="1" dirty="0" err="1"/>
              <a:t>ZonMw</a:t>
            </a:r>
            <a:r>
              <a:rPr lang="en-US" sz="2000" dirty="0"/>
              <a:t> </a:t>
            </a:r>
            <a:r>
              <a:rPr lang="en-US" sz="2000" dirty="0" err="1"/>
              <a:t>gaf</a:t>
            </a:r>
            <a:r>
              <a:rPr lang="en-US" sz="2000" dirty="0"/>
              <a:t> </a:t>
            </a:r>
            <a:r>
              <a:rPr lang="en-US" sz="2000" dirty="0" err="1"/>
              <a:t>opdracht</a:t>
            </a:r>
            <a:r>
              <a:rPr lang="en-US" sz="2000" dirty="0"/>
              <a:t> om het </a:t>
            </a:r>
            <a:r>
              <a:rPr lang="en-US" sz="2000" u="sng" dirty="0" err="1"/>
              <a:t>draagvlak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toetsen</a:t>
            </a:r>
            <a:r>
              <a:rPr lang="en-US" sz="2000" dirty="0"/>
              <a:t> van: </a:t>
            </a:r>
          </a:p>
          <a:p>
            <a:endParaRPr lang="en-US" sz="2000" dirty="0"/>
          </a:p>
          <a:p>
            <a:r>
              <a:rPr lang="en-US" sz="2400" b="1" dirty="0"/>
              <a:t>‘Health as the ability to adapt and to </a:t>
            </a:r>
            <a:br>
              <a:rPr lang="en-US" sz="2400" b="1" dirty="0"/>
            </a:br>
            <a:r>
              <a:rPr lang="en-US" sz="2400" b="1" dirty="0"/>
              <a:t>self manage, in the face of social, physical and emotional challenges’</a:t>
            </a:r>
          </a:p>
          <a:p>
            <a:endParaRPr lang="en-US" sz="2000" dirty="0"/>
          </a:p>
          <a:p>
            <a:r>
              <a:rPr lang="en-US" sz="2000" dirty="0"/>
              <a:t>en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stap</a:t>
            </a:r>
            <a:r>
              <a:rPr lang="en-US" sz="2000" dirty="0"/>
              <a:t> te </a:t>
            </a:r>
            <a:r>
              <a:rPr lang="en-US" sz="2000" dirty="0" err="1"/>
              <a:t>zetten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u="sng" dirty="0" err="1"/>
              <a:t>operationalisering</a:t>
            </a:r>
            <a:r>
              <a:rPr lang="en-US" sz="2000" dirty="0"/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49525" y="1285376"/>
            <a:ext cx="5404109" cy="3970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IN TOTAAL WERDEN </a:t>
            </a:r>
            <a:br>
              <a:rPr lang="en-US" sz="2000" b="1" dirty="0"/>
            </a:br>
            <a:r>
              <a:rPr lang="en-US" sz="2000" b="1" dirty="0"/>
              <a:t>7 GROEPEN BELANGHEBBENDEN BENADERD:</a:t>
            </a:r>
          </a:p>
          <a:p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Patiënten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Behandelaars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Beleidsmakers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Verzekeraars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Public Health actors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Burgers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Onderzoekers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r>
              <a:rPr lang="en-US" sz="2000" b="1" dirty="0"/>
              <a:t>In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u="sng" dirty="0" err="1"/>
              <a:t>kwalitatief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u="sng" dirty="0" err="1"/>
              <a:t>kwantitatief</a:t>
            </a:r>
            <a:r>
              <a:rPr lang="en-US" sz="2000" b="1" dirty="0"/>
              <a:t> </a:t>
            </a:r>
            <a:r>
              <a:rPr lang="en-US" sz="2000" b="1" dirty="0" err="1"/>
              <a:t>onderzoek</a:t>
            </a:r>
            <a:r>
              <a:rPr lang="en-US" sz="2000" b="1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</p:txBody>
      </p:sp>
      <p:pic>
        <p:nvPicPr>
          <p:cNvPr id="4" name="Picture 3" descr="IPH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8" y="390535"/>
            <a:ext cx="2639406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6788" y="1826448"/>
            <a:ext cx="7265858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KWALITATIEF ONDERZOEK</a:t>
            </a:r>
          </a:p>
          <a:p>
            <a:endParaRPr lang="en-US" sz="2400" dirty="0"/>
          </a:p>
          <a:p>
            <a:r>
              <a:rPr lang="en-US" sz="2000" dirty="0"/>
              <a:t>In </a:t>
            </a:r>
            <a:r>
              <a:rPr lang="en-US" sz="2000" b="1" dirty="0"/>
              <a:t>50 semi-</a:t>
            </a:r>
            <a:r>
              <a:rPr lang="en-US" sz="2000" b="1" dirty="0" err="1"/>
              <a:t>gestructureerde</a:t>
            </a:r>
            <a:r>
              <a:rPr lang="en-US" sz="2000" b="1" dirty="0"/>
              <a:t> </a:t>
            </a:r>
            <a:r>
              <a:rPr lang="en-US" sz="2000" dirty="0"/>
              <a:t>interviews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focusgroepen</a:t>
            </a:r>
            <a:r>
              <a:rPr lang="en-US" sz="2000" dirty="0"/>
              <a:t> </a:t>
            </a:r>
            <a:r>
              <a:rPr lang="en-US" sz="2000" dirty="0" err="1"/>
              <a:t>werd</a:t>
            </a:r>
            <a:r>
              <a:rPr lang="en-US" sz="2000" dirty="0"/>
              <a:t> </a:t>
            </a:r>
            <a:r>
              <a:rPr lang="en-US" sz="2000" dirty="0" err="1"/>
              <a:t>gevraagd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Wat </a:t>
            </a:r>
            <a:r>
              <a:rPr lang="en-US" sz="2000" dirty="0" err="1"/>
              <a:t>vindt</a:t>
            </a:r>
            <a:r>
              <a:rPr lang="en-US" sz="2000" dirty="0"/>
              <a:t> u van het concept van </a:t>
            </a:r>
            <a:r>
              <a:rPr lang="en-US" sz="2000" dirty="0" err="1"/>
              <a:t>gezondheid</a:t>
            </a:r>
            <a:r>
              <a:rPr lang="en-US" sz="2000" dirty="0"/>
              <a:t>, </a:t>
            </a:r>
            <a:r>
              <a:rPr lang="en-US" sz="2000" b="1" dirty="0" err="1"/>
              <a:t>positief</a:t>
            </a:r>
            <a:r>
              <a:rPr lang="en-US" sz="2000" dirty="0"/>
              <a:t> </a:t>
            </a:r>
            <a:r>
              <a:rPr lang="en-US" sz="2000" dirty="0" err="1"/>
              <a:t>zowel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b="1" dirty="0" err="1"/>
              <a:t>negatief</a:t>
            </a:r>
            <a:r>
              <a:rPr lang="en-US" sz="2000" dirty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Wat </a:t>
            </a:r>
            <a:r>
              <a:rPr lang="en-US" sz="2000" dirty="0" err="1"/>
              <a:t>zijn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u </a:t>
            </a:r>
            <a:r>
              <a:rPr lang="en-US" sz="2000" b="1" dirty="0" err="1"/>
              <a:t>indicatoren</a:t>
            </a:r>
            <a:r>
              <a:rPr lang="en-US" sz="2000" b="1" dirty="0"/>
              <a:t> </a:t>
            </a:r>
            <a:r>
              <a:rPr lang="en-US" sz="2000" dirty="0"/>
              <a:t>van </a:t>
            </a:r>
            <a:r>
              <a:rPr lang="en-US" sz="2000" dirty="0" err="1"/>
              <a:t>gezondheid</a:t>
            </a:r>
            <a:r>
              <a:rPr lang="en-US" sz="2000" dirty="0"/>
              <a:t>?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Sluiten</a:t>
            </a:r>
            <a:r>
              <a:rPr lang="en-US" sz="2000" dirty="0"/>
              <a:t> </a:t>
            </a:r>
            <a:r>
              <a:rPr lang="en-US" sz="2000" dirty="0" err="1"/>
              <a:t>deze</a:t>
            </a:r>
            <a:r>
              <a:rPr lang="en-US" sz="2000" dirty="0"/>
              <a:t> </a:t>
            </a:r>
            <a:r>
              <a:rPr lang="en-US" sz="2000" dirty="0" err="1"/>
              <a:t>indicatoren</a:t>
            </a:r>
            <a:r>
              <a:rPr lang="en-US" sz="2000" dirty="0"/>
              <a:t> </a:t>
            </a:r>
            <a:r>
              <a:rPr lang="en-US" sz="2000" b="1" dirty="0" err="1"/>
              <a:t>aan</a:t>
            </a:r>
            <a:r>
              <a:rPr lang="en-US" sz="2000" b="1" dirty="0"/>
              <a:t> </a:t>
            </a:r>
            <a:r>
              <a:rPr lang="en-US" sz="2000" b="1" dirty="0" err="1"/>
              <a:t>bij</a:t>
            </a:r>
            <a:r>
              <a:rPr lang="en-US" sz="2000" b="1" dirty="0"/>
              <a:t> het concept</a:t>
            </a:r>
            <a:r>
              <a:rPr lang="en-US" sz="2000" dirty="0"/>
              <a:t>, of </a:t>
            </a:r>
            <a:r>
              <a:rPr lang="en-US" sz="2000" dirty="0" err="1"/>
              <a:t>juist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?</a:t>
            </a:r>
          </a:p>
        </p:txBody>
      </p:sp>
      <p:pic>
        <p:nvPicPr>
          <p:cNvPr id="4" name="Picture 3" descr="IPH_?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8" y="39361"/>
            <a:ext cx="1545469" cy="17870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6990" y="622458"/>
            <a:ext cx="8115441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RESULTATEN KWALITATIEF ONDERZOEK</a:t>
            </a:r>
          </a:p>
          <a:p>
            <a:endParaRPr lang="en-US" sz="2000" dirty="0"/>
          </a:p>
          <a:p>
            <a:r>
              <a:rPr lang="en-US" sz="2000" b="1" dirty="0" err="1"/>
              <a:t>Vraag</a:t>
            </a:r>
            <a:r>
              <a:rPr lang="en-US" sz="2000" b="1" dirty="0"/>
              <a:t> 1. </a:t>
            </a:r>
            <a:r>
              <a:rPr lang="en-US" sz="2000" dirty="0"/>
              <a:t>Het </a:t>
            </a:r>
            <a:r>
              <a:rPr lang="en-US" sz="2000" dirty="0" err="1"/>
              <a:t>oordeel</a:t>
            </a:r>
            <a:r>
              <a:rPr lang="en-US" sz="2000" dirty="0"/>
              <a:t> over het concept:</a:t>
            </a:r>
          </a:p>
          <a:p>
            <a:endParaRPr lang="en-US" sz="2000" b="1" u="sng" dirty="0"/>
          </a:p>
          <a:p>
            <a:r>
              <a:rPr lang="en-US" sz="2000" b="1" u="sng" dirty="0" err="1"/>
              <a:t>Positief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De </a:t>
            </a:r>
            <a:r>
              <a:rPr lang="en-US" sz="2000" b="1" i="1" dirty="0" err="1"/>
              <a:t>mens</a:t>
            </a:r>
            <a:r>
              <a:rPr lang="en-US" sz="2000" i="1" dirty="0"/>
              <a:t> </a:t>
            </a:r>
            <a:r>
              <a:rPr lang="en-US" sz="2000" i="1" dirty="0" err="1"/>
              <a:t>staat</a:t>
            </a:r>
            <a:r>
              <a:rPr lang="en-US" sz="2000" i="1" dirty="0"/>
              <a:t> </a:t>
            </a:r>
            <a:r>
              <a:rPr lang="en-US" sz="2000" i="1" dirty="0" err="1"/>
              <a:t>centraal</a:t>
            </a:r>
            <a:r>
              <a:rPr lang="en-US" sz="2000" i="1" dirty="0"/>
              <a:t>, </a:t>
            </a:r>
            <a:r>
              <a:rPr lang="en-US" sz="2000" i="1" dirty="0" err="1"/>
              <a:t>niet</a:t>
            </a:r>
            <a:r>
              <a:rPr lang="en-US" sz="2000" i="1" dirty="0"/>
              <a:t> de </a:t>
            </a:r>
            <a:r>
              <a:rPr lang="en-US" sz="2000" i="1" dirty="0" err="1"/>
              <a:t>ziekte</a:t>
            </a:r>
            <a:r>
              <a:rPr lang="en-US" sz="2000" i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/>
              <a:t>Ik</a:t>
            </a:r>
            <a:r>
              <a:rPr lang="en-US" sz="2000" i="1" dirty="0"/>
              <a:t> </a:t>
            </a:r>
            <a:r>
              <a:rPr lang="en-US" sz="2000" i="1" dirty="0" err="1"/>
              <a:t>voel</a:t>
            </a:r>
            <a:r>
              <a:rPr lang="en-US" sz="2000" i="1" dirty="0"/>
              <a:t> </a:t>
            </a:r>
            <a:r>
              <a:rPr lang="en-US" sz="2000" i="1" dirty="0" err="1"/>
              <a:t>mij</a:t>
            </a:r>
            <a:r>
              <a:rPr lang="en-US" sz="2000" i="1" dirty="0"/>
              <a:t> </a:t>
            </a:r>
            <a:r>
              <a:rPr lang="en-US" sz="2000" i="1" dirty="0" err="1"/>
              <a:t>als</a:t>
            </a:r>
            <a:r>
              <a:rPr lang="en-US" sz="2000" i="1" dirty="0"/>
              <a:t> </a:t>
            </a:r>
            <a:r>
              <a:rPr lang="en-US" sz="2000" i="1" dirty="0" err="1"/>
              <a:t>patiënt</a:t>
            </a:r>
            <a:r>
              <a:rPr lang="en-US" sz="2000" i="1" dirty="0"/>
              <a:t> </a:t>
            </a:r>
            <a:r>
              <a:rPr lang="en-US" sz="2000" b="1" i="1" dirty="0"/>
              <a:t>in </a:t>
            </a:r>
            <a:r>
              <a:rPr lang="en-US" sz="2000" b="1" i="1" dirty="0" err="1"/>
              <a:t>mijn</a:t>
            </a:r>
            <a:r>
              <a:rPr lang="en-US" sz="2000" b="1" i="1" dirty="0"/>
              <a:t> </a:t>
            </a:r>
            <a:r>
              <a:rPr lang="en-US" sz="2000" b="1" i="1" dirty="0" err="1"/>
              <a:t>kracht</a:t>
            </a:r>
            <a:r>
              <a:rPr lang="en-US" sz="2000" b="1" i="1" dirty="0"/>
              <a:t> </a:t>
            </a:r>
            <a:r>
              <a:rPr lang="en-US" sz="2000" i="1" dirty="0" err="1"/>
              <a:t>aangesproken</a:t>
            </a:r>
            <a:r>
              <a:rPr lang="en-US" sz="2000" i="1" dirty="0"/>
              <a:t>, in </a:t>
            </a:r>
            <a:r>
              <a:rPr lang="en-US" sz="2000" i="1" dirty="0" err="1"/>
              <a:t>plaats</a:t>
            </a:r>
            <a:r>
              <a:rPr lang="en-US" sz="2000" i="1" dirty="0"/>
              <a:t> van in </a:t>
            </a:r>
            <a:r>
              <a:rPr lang="en-US" sz="2000" i="1" dirty="0" err="1"/>
              <a:t>mijn</a:t>
            </a:r>
            <a:r>
              <a:rPr lang="en-US" sz="2000" i="1" dirty="0"/>
              <a:t> </a:t>
            </a:r>
            <a:r>
              <a:rPr lang="en-US" sz="2000" i="1" dirty="0" err="1"/>
              <a:t>zwakte</a:t>
            </a:r>
            <a:r>
              <a:rPr lang="en-US" sz="2000" i="1" dirty="0"/>
              <a:t>.</a:t>
            </a:r>
          </a:p>
          <a:p>
            <a:r>
              <a:rPr lang="en-US" sz="2000" i="1" dirty="0"/>
              <a:t>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/>
              <a:t>Ik</a:t>
            </a:r>
            <a:r>
              <a:rPr lang="en-US" sz="2000" i="1" dirty="0"/>
              <a:t> </a:t>
            </a:r>
            <a:r>
              <a:rPr lang="en-US" sz="2000" i="1" dirty="0" err="1"/>
              <a:t>heb</a:t>
            </a:r>
            <a:r>
              <a:rPr lang="en-US" sz="2000" i="1" dirty="0"/>
              <a:t> </a:t>
            </a:r>
            <a:r>
              <a:rPr lang="en-US" sz="2000" b="1" i="1" dirty="0" err="1"/>
              <a:t>naast</a:t>
            </a:r>
            <a:r>
              <a:rPr lang="en-US" sz="2000" b="1" i="1" dirty="0"/>
              <a:t> </a:t>
            </a:r>
            <a:r>
              <a:rPr lang="en-US" sz="2000" b="1" i="1" dirty="0" err="1"/>
              <a:t>mijn</a:t>
            </a:r>
            <a:r>
              <a:rPr lang="en-US" sz="2000" b="1" i="1" dirty="0"/>
              <a:t> </a:t>
            </a:r>
            <a:r>
              <a:rPr lang="en-US" sz="2000" b="1" i="1" dirty="0" err="1"/>
              <a:t>ziekte</a:t>
            </a:r>
            <a:r>
              <a:rPr lang="en-US" sz="2000" b="1" i="1" dirty="0"/>
              <a:t> </a:t>
            </a:r>
            <a:r>
              <a:rPr lang="en-US" sz="2000" i="1" dirty="0" err="1"/>
              <a:t>ook</a:t>
            </a:r>
            <a:r>
              <a:rPr lang="en-US" sz="2000" i="1" dirty="0"/>
              <a:t> nog </a:t>
            </a:r>
            <a:r>
              <a:rPr lang="en-US" sz="2000" b="1" i="1" dirty="0" err="1"/>
              <a:t>een</a:t>
            </a:r>
            <a:r>
              <a:rPr lang="en-US" sz="2000" b="1" i="1" dirty="0"/>
              <a:t> heel </a:t>
            </a:r>
            <a:r>
              <a:rPr lang="en-US" sz="2000" b="1" i="1" dirty="0" err="1"/>
              <a:t>stuk</a:t>
            </a:r>
            <a:r>
              <a:rPr lang="en-US" sz="2000" b="1" i="1" dirty="0"/>
              <a:t> </a:t>
            </a:r>
            <a:r>
              <a:rPr lang="en-US" sz="2000" b="1" i="1" dirty="0" err="1"/>
              <a:t>gezondheid</a:t>
            </a:r>
            <a:r>
              <a:rPr lang="en-US" sz="2000" b="1" i="1" dirty="0"/>
              <a:t>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dát</a:t>
            </a:r>
            <a:r>
              <a:rPr lang="en-US" sz="2000" i="1" dirty="0"/>
              <a:t> </a:t>
            </a:r>
            <a:r>
              <a:rPr lang="en-US" sz="2000" i="1" dirty="0" err="1"/>
              <a:t>wordt</a:t>
            </a:r>
            <a:r>
              <a:rPr lang="en-US" sz="2000" i="1" dirty="0"/>
              <a:t> </a:t>
            </a:r>
            <a:r>
              <a:rPr lang="en-US" sz="2000" i="1" dirty="0" err="1"/>
              <a:t>hiermee</a:t>
            </a:r>
            <a:r>
              <a:rPr lang="en-US" sz="2000" i="1" dirty="0"/>
              <a:t> </a:t>
            </a:r>
            <a:r>
              <a:rPr lang="en-US" sz="2000" i="1" dirty="0" err="1"/>
              <a:t>aangesproken</a:t>
            </a:r>
            <a:r>
              <a:rPr lang="en-US" sz="2000" i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Het </a:t>
            </a:r>
            <a:r>
              <a:rPr lang="en-US" sz="2000" i="1" dirty="0" err="1"/>
              <a:t>benadrukt</a:t>
            </a:r>
            <a:r>
              <a:rPr lang="en-US" sz="2000" i="1" dirty="0"/>
              <a:t> het </a:t>
            </a:r>
            <a:r>
              <a:rPr lang="en-US" sz="2000" b="1" i="1" dirty="0" err="1"/>
              <a:t>potentieel</a:t>
            </a:r>
            <a:r>
              <a:rPr lang="en-US" sz="2000" i="1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89" y="497198"/>
            <a:ext cx="8296385" cy="4893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RESULTATEN KWALITATIEF ONDERZOEK</a:t>
            </a:r>
          </a:p>
          <a:p>
            <a:endParaRPr lang="en-US" sz="2000" dirty="0"/>
          </a:p>
          <a:p>
            <a:r>
              <a:rPr lang="en-US" sz="2000" b="1" dirty="0" err="1"/>
              <a:t>Vraag</a:t>
            </a:r>
            <a:r>
              <a:rPr lang="en-US" sz="2000" b="1" dirty="0"/>
              <a:t> 1. </a:t>
            </a:r>
            <a:r>
              <a:rPr lang="en-US" sz="2000" dirty="0"/>
              <a:t>Het </a:t>
            </a:r>
            <a:r>
              <a:rPr lang="en-US" sz="2000" dirty="0" err="1"/>
              <a:t>oordeel</a:t>
            </a:r>
            <a:r>
              <a:rPr lang="en-US" sz="2000" dirty="0"/>
              <a:t> over het concept:</a:t>
            </a:r>
          </a:p>
          <a:p>
            <a:endParaRPr lang="en-US" sz="2000" dirty="0"/>
          </a:p>
          <a:p>
            <a:r>
              <a:rPr lang="en-US" sz="2000" b="1" u="sng" dirty="0" err="1"/>
              <a:t>Negatief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Waar</a:t>
            </a:r>
            <a:r>
              <a:rPr lang="en-US" sz="2000" i="1" dirty="0"/>
              <a:t> </a:t>
            </a:r>
            <a:r>
              <a:rPr lang="en-US" sz="2000" i="1" dirty="0" err="1"/>
              <a:t>blijft</a:t>
            </a:r>
            <a:r>
              <a:rPr lang="en-US" sz="2000" i="1" dirty="0"/>
              <a:t> de </a:t>
            </a:r>
            <a:r>
              <a:rPr lang="en-US" sz="2000" b="1" i="1" dirty="0" err="1"/>
              <a:t>ziekte</a:t>
            </a:r>
            <a:r>
              <a:rPr lang="en-US" sz="2000" i="1" dirty="0"/>
              <a:t> met </a:t>
            </a:r>
            <a:r>
              <a:rPr lang="en-US" sz="2000" i="1" dirty="0" err="1"/>
              <a:t>deze</a:t>
            </a:r>
            <a:r>
              <a:rPr lang="en-US" sz="2000" i="1" dirty="0"/>
              <a:t> </a:t>
            </a:r>
            <a:r>
              <a:rPr lang="en-US" sz="2000" i="1" dirty="0" err="1"/>
              <a:t>omschrijving</a:t>
            </a:r>
            <a:r>
              <a:rPr lang="en-US" sz="2000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err="1"/>
              <a:t>Kan</a:t>
            </a:r>
            <a:r>
              <a:rPr lang="en-US" sz="2000" b="1" i="1" dirty="0"/>
              <a:t> </a:t>
            </a:r>
            <a:r>
              <a:rPr lang="en-US" sz="2000" b="1" i="1" dirty="0" err="1"/>
              <a:t>iedereen</a:t>
            </a:r>
            <a:r>
              <a:rPr lang="en-US" sz="2000" b="1" i="1" dirty="0"/>
              <a:t> </a:t>
            </a:r>
            <a:r>
              <a:rPr lang="en-US" sz="2000" b="1" i="1" dirty="0" err="1"/>
              <a:t>dit</a:t>
            </a:r>
            <a:r>
              <a:rPr lang="en-US" sz="2000" b="1" i="1" dirty="0"/>
              <a:t> </a:t>
            </a:r>
            <a:r>
              <a:rPr lang="en-US" sz="2000" b="1" i="1" dirty="0" err="1"/>
              <a:t>wel</a:t>
            </a:r>
            <a:r>
              <a:rPr lang="en-US" sz="2000" b="1" i="1" dirty="0"/>
              <a:t>? </a:t>
            </a:r>
            <a:r>
              <a:rPr lang="en-US" sz="2000" i="1" dirty="0"/>
              <a:t>Grote </a:t>
            </a:r>
            <a:r>
              <a:rPr lang="en-US" sz="2000" i="1" dirty="0" err="1"/>
              <a:t>groepen</a:t>
            </a:r>
            <a:r>
              <a:rPr lang="en-US" sz="2000" i="1" dirty="0"/>
              <a:t> </a:t>
            </a:r>
            <a:r>
              <a:rPr lang="en-US" sz="2000" i="1" dirty="0" err="1"/>
              <a:t>ontberen</a:t>
            </a:r>
            <a:r>
              <a:rPr lang="en-US" sz="2000" i="1" dirty="0"/>
              <a:t> de </a:t>
            </a:r>
            <a:r>
              <a:rPr lang="en-US" sz="2000" i="1" dirty="0" err="1"/>
              <a:t>noodzakelijke</a:t>
            </a:r>
            <a:r>
              <a:rPr lang="en-US" sz="2000" i="1" dirty="0"/>
              <a:t> </a:t>
            </a:r>
            <a:r>
              <a:rPr lang="en-US" sz="2000" i="1" dirty="0" err="1"/>
              <a:t>basale</a:t>
            </a:r>
            <a:r>
              <a:rPr lang="en-US" sz="2000" i="1" dirty="0"/>
              <a:t> </a:t>
            </a:r>
            <a:r>
              <a:rPr lang="en-US" sz="2000" i="1" dirty="0" err="1"/>
              <a:t>gezondheidsvaardigheden</a:t>
            </a:r>
            <a:r>
              <a:rPr lang="en-US" sz="2000" i="1" dirty="0"/>
              <a:t> die </a:t>
            </a:r>
            <a:r>
              <a:rPr lang="en-US" sz="2000" i="1" dirty="0" err="1"/>
              <a:t>hiervoor</a:t>
            </a:r>
            <a:r>
              <a:rPr lang="en-US" sz="2000" i="1" dirty="0"/>
              <a:t> </a:t>
            </a:r>
            <a:r>
              <a:rPr lang="en-US" sz="2000" i="1" dirty="0" err="1"/>
              <a:t>nodig</a:t>
            </a:r>
            <a:r>
              <a:rPr lang="en-US" sz="2000" i="1" dirty="0"/>
              <a:t> </a:t>
            </a:r>
            <a:r>
              <a:rPr lang="en-US" sz="2000" i="1" dirty="0" err="1"/>
              <a:t>zijn</a:t>
            </a:r>
            <a:r>
              <a:rPr lang="en-US" sz="2000" i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Is </a:t>
            </a:r>
            <a:r>
              <a:rPr lang="en-US" sz="2000" i="1" dirty="0" err="1"/>
              <a:t>er</a:t>
            </a:r>
            <a:r>
              <a:rPr lang="en-US" sz="2000" i="1" dirty="0"/>
              <a:t> </a:t>
            </a:r>
            <a:r>
              <a:rPr lang="en-US" sz="2000" i="1" dirty="0" err="1"/>
              <a:t>wel</a:t>
            </a:r>
            <a:r>
              <a:rPr lang="en-US" sz="2000" i="1" dirty="0"/>
              <a:t> </a:t>
            </a:r>
            <a:r>
              <a:rPr lang="en-US" sz="2000" i="1" dirty="0" err="1"/>
              <a:t>aandacht</a:t>
            </a:r>
            <a:r>
              <a:rPr lang="en-US" sz="2000" i="1" dirty="0"/>
              <a:t> </a:t>
            </a:r>
            <a:r>
              <a:rPr lang="en-US" sz="2000" i="1" dirty="0" err="1"/>
              <a:t>voor</a:t>
            </a:r>
            <a:r>
              <a:rPr lang="en-US" sz="2000" i="1" dirty="0"/>
              <a:t> de </a:t>
            </a:r>
            <a:r>
              <a:rPr lang="en-US" sz="2000" b="1" i="1" dirty="0" err="1"/>
              <a:t>sociale</a:t>
            </a:r>
            <a:r>
              <a:rPr lang="en-US" sz="2000" b="1" i="1" dirty="0"/>
              <a:t> </a:t>
            </a:r>
            <a:r>
              <a:rPr lang="en-US" sz="2000" b="1" i="1" dirty="0" err="1"/>
              <a:t>omgeving</a:t>
            </a:r>
            <a:r>
              <a:rPr lang="en-US" sz="2000" b="1" i="1" dirty="0"/>
              <a:t> </a:t>
            </a:r>
            <a:r>
              <a:rPr lang="en-US" sz="2000" i="1" dirty="0"/>
              <a:t>of </a:t>
            </a:r>
            <a:r>
              <a:rPr lang="en-US" sz="2000" i="1" dirty="0" err="1"/>
              <a:t>moet</a:t>
            </a:r>
            <a:r>
              <a:rPr lang="en-US" sz="2000" i="1" dirty="0"/>
              <a:t> </a:t>
            </a:r>
            <a:r>
              <a:rPr lang="en-US" sz="2000" i="1" dirty="0" err="1"/>
              <a:t>iedereen</a:t>
            </a:r>
            <a:r>
              <a:rPr lang="en-US" sz="2000" i="1" dirty="0"/>
              <a:t> het </a:t>
            </a:r>
            <a:r>
              <a:rPr lang="en-US" sz="2000" i="1" dirty="0" err="1"/>
              <a:t>zelf</a:t>
            </a:r>
            <a:r>
              <a:rPr lang="en-US" sz="2000" i="1" dirty="0"/>
              <a:t> maar </a:t>
            </a:r>
            <a:r>
              <a:rPr lang="en-US" sz="2000" i="1" dirty="0" err="1"/>
              <a:t>uitzoeken</a:t>
            </a:r>
            <a:r>
              <a:rPr lang="en-US" sz="2000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Maar </a:t>
            </a:r>
            <a:r>
              <a:rPr lang="en-US" sz="2000" b="1" i="1" dirty="0" err="1"/>
              <a:t>ook</a:t>
            </a:r>
            <a:r>
              <a:rPr lang="en-US" sz="2000" b="1" i="1" dirty="0"/>
              <a:t> </a:t>
            </a:r>
            <a:r>
              <a:rPr lang="en-US" sz="2000" b="1" i="1" dirty="0" err="1"/>
              <a:t>een</a:t>
            </a:r>
            <a:r>
              <a:rPr lang="en-US" sz="2000" b="1" i="1" dirty="0"/>
              <a:t> </a:t>
            </a:r>
            <a:r>
              <a:rPr lang="en-US" sz="2000" b="1" i="1" dirty="0" err="1"/>
              <a:t>advies</a:t>
            </a:r>
            <a:r>
              <a:rPr lang="en-US" sz="2000" b="1" i="1" dirty="0"/>
              <a:t>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092" y="2210668"/>
            <a:ext cx="856595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cap="all" dirty="0" err="1"/>
              <a:t>Advies</a:t>
            </a:r>
            <a:r>
              <a:rPr lang="en-US" sz="2000" b="1" cap="all" dirty="0"/>
              <a:t>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400" i="1" dirty="0"/>
              <a:t>Neem </a:t>
            </a:r>
            <a:r>
              <a:rPr lang="en-US" sz="2400" i="1" dirty="0" err="1"/>
              <a:t>gezondheid</a:t>
            </a:r>
            <a:r>
              <a:rPr lang="en-US" sz="2400" i="1" dirty="0"/>
              <a:t> </a:t>
            </a:r>
            <a:r>
              <a:rPr lang="en-US" sz="2400" i="1" dirty="0" err="1"/>
              <a:t>niet</a:t>
            </a:r>
            <a:r>
              <a:rPr lang="en-US" sz="2400" i="1" dirty="0"/>
              <a:t> </a:t>
            </a:r>
            <a:r>
              <a:rPr lang="en-US" sz="2400" i="1" dirty="0" err="1"/>
              <a:t>als</a:t>
            </a:r>
            <a:r>
              <a:rPr lang="en-US" sz="2400" i="1" dirty="0"/>
              <a:t> </a:t>
            </a:r>
            <a:r>
              <a:rPr lang="en-US" sz="2400" i="1" dirty="0" err="1"/>
              <a:t>doel</a:t>
            </a:r>
            <a:r>
              <a:rPr lang="en-US" sz="2400" i="1" dirty="0"/>
              <a:t> op </a:t>
            </a:r>
            <a:r>
              <a:rPr lang="en-US" sz="2400" i="1" dirty="0" err="1"/>
              <a:t>zich</a:t>
            </a:r>
            <a:r>
              <a:rPr lang="en-US" sz="2400" i="1" dirty="0"/>
              <a:t>, maar </a:t>
            </a:r>
            <a:r>
              <a:rPr lang="en-US" sz="2400" b="1" i="1" dirty="0" err="1"/>
              <a:t>als</a:t>
            </a:r>
            <a:r>
              <a:rPr lang="en-US" sz="2400" b="1" i="1" dirty="0"/>
              <a:t> </a:t>
            </a:r>
            <a:r>
              <a:rPr lang="en-US" sz="2400" b="1" i="1" dirty="0" err="1"/>
              <a:t>middel</a:t>
            </a:r>
            <a:r>
              <a:rPr lang="en-US" sz="2400" i="1" dirty="0"/>
              <a:t>… </a:t>
            </a:r>
            <a:br>
              <a:rPr lang="en-US" sz="2400" i="1" dirty="0"/>
            </a:br>
            <a:r>
              <a:rPr lang="en-US" sz="2400" i="1" dirty="0" err="1"/>
              <a:t>namelijk</a:t>
            </a:r>
            <a:r>
              <a:rPr lang="en-US" sz="2400" i="1" dirty="0"/>
              <a:t> </a:t>
            </a:r>
            <a:r>
              <a:rPr lang="en-US" sz="2400" i="1" dirty="0" err="1"/>
              <a:t>opdat</a:t>
            </a:r>
            <a:r>
              <a:rPr lang="en-US" sz="2400" i="1" dirty="0"/>
              <a:t> </a:t>
            </a:r>
            <a:r>
              <a:rPr lang="en-US" sz="2400" b="1" i="1" dirty="0" err="1"/>
              <a:t>iemand</a:t>
            </a:r>
            <a:r>
              <a:rPr lang="en-US" sz="2400" b="1" i="1" dirty="0"/>
              <a:t> ‘</a:t>
            </a:r>
            <a:r>
              <a:rPr lang="en-US" sz="2400" b="1" i="1" dirty="0" err="1"/>
              <a:t>zijn</a:t>
            </a:r>
            <a:r>
              <a:rPr lang="en-US" sz="2400" b="1" i="1" dirty="0"/>
              <a:t>/</a:t>
            </a:r>
            <a:r>
              <a:rPr lang="en-US" sz="2400" b="1" i="1" dirty="0" err="1"/>
              <a:t>haar</a:t>
            </a:r>
            <a:r>
              <a:rPr lang="en-US" sz="2400" b="1" i="1" dirty="0"/>
              <a:t> ding </a:t>
            </a:r>
            <a:r>
              <a:rPr lang="en-US" sz="2400" b="1" i="1" dirty="0" err="1"/>
              <a:t>kan</a:t>
            </a:r>
            <a:r>
              <a:rPr lang="en-US" sz="2400" b="1" i="1" dirty="0"/>
              <a:t> </a:t>
            </a:r>
            <a:r>
              <a:rPr lang="en-US" sz="2400" b="1" i="1" dirty="0" err="1"/>
              <a:t>doen</a:t>
            </a:r>
            <a:r>
              <a:rPr lang="en-US" sz="2400" b="1" i="1" dirty="0"/>
              <a:t>’.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5447" y="1556976"/>
            <a:ext cx="6299974" cy="3754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/>
              <a:t>RESULTATEN KWALITATIEF ONDERZOEK</a:t>
            </a:r>
          </a:p>
          <a:p>
            <a:endParaRPr lang="en-US" sz="2000" dirty="0"/>
          </a:p>
          <a:p>
            <a:r>
              <a:rPr lang="en-US" sz="2000" b="1" dirty="0" err="1"/>
              <a:t>Vraag</a:t>
            </a:r>
            <a:r>
              <a:rPr lang="en-US" sz="2000" b="1" dirty="0"/>
              <a:t> 2. </a:t>
            </a:r>
            <a:r>
              <a:rPr lang="en-US" sz="2000" b="1" dirty="0" err="1"/>
              <a:t>Indicatoren</a:t>
            </a:r>
            <a:r>
              <a:rPr lang="en-US" sz="2000" dirty="0"/>
              <a:t> van </a:t>
            </a:r>
            <a:r>
              <a:rPr lang="en-US" sz="2000" dirty="0" err="1"/>
              <a:t>gezondheid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</a:t>
            </a:r>
            <a:r>
              <a:rPr lang="en-US" sz="2000" dirty="0" err="1"/>
              <a:t>totaal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b="1" dirty="0"/>
              <a:t>556 </a:t>
            </a:r>
            <a:r>
              <a:rPr lang="en-US" sz="2000" b="1" dirty="0" err="1"/>
              <a:t>indicatoren</a:t>
            </a:r>
            <a:r>
              <a:rPr lang="en-US" sz="2000" b="1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gezondheid</a:t>
            </a:r>
            <a:r>
              <a:rPr lang="en-US" sz="2000" dirty="0"/>
              <a:t> </a:t>
            </a:r>
            <a:r>
              <a:rPr lang="en-US" sz="2000" dirty="0" err="1"/>
              <a:t>verzameld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Deze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b="1" dirty="0" err="1"/>
              <a:t>gecategoriseerd</a:t>
            </a:r>
            <a:r>
              <a:rPr lang="en-US" sz="2000" dirty="0"/>
              <a:t> in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b="1" dirty="0"/>
              <a:t>consensus </a:t>
            </a:r>
            <a:r>
              <a:rPr lang="en-US" sz="2000" b="1" dirty="0" err="1"/>
              <a:t>proces</a:t>
            </a:r>
            <a:r>
              <a:rPr lang="en-US" sz="2000" b="1" dirty="0"/>
              <a:t> </a:t>
            </a:r>
            <a:r>
              <a:rPr lang="en-US" sz="2000" dirty="0" err="1"/>
              <a:t>i.s.m</a:t>
            </a:r>
            <a:r>
              <a:rPr lang="en-US" sz="2000" dirty="0"/>
              <a:t>. het </a:t>
            </a:r>
            <a:r>
              <a:rPr lang="en-US" sz="2000" b="1" dirty="0"/>
              <a:t>NIVEL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Resultaat</a:t>
            </a:r>
            <a:r>
              <a:rPr lang="en-US" sz="2000" dirty="0"/>
              <a:t>: </a:t>
            </a:r>
            <a:r>
              <a:rPr lang="en-US" sz="2000" b="1" dirty="0"/>
              <a:t>6 </a:t>
            </a:r>
            <a:r>
              <a:rPr lang="en-US" sz="2000" b="1" dirty="0" err="1"/>
              <a:t>Hoofddimensies</a:t>
            </a:r>
            <a:r>
              <a:rPr lang="en-US" sz="2000" b="1" dirty="0"/>
              <a:t> </a:t>
            </a:r>
            <a:r>
              <a:rPr lang="en-US" sz="2000" dirty="0"/>
              <a:t>van </a:t>
            </a:r>
            <a:r>
              <a:rPr lang="en-US" sz="2000" dirty="0" err="1"/>
              <a:t>gezondheid</a:t>
            </a:r>
            <a:r>
              <a:rPr lang="en-US" sz="2000" dirty="0"/>
              <a:t>, </a:t>
            </a:r>
            <a:r>
              <a:rPr lang="en-US" sz="2000" dirty="0" err="1"/>
              <a:t>gedifferentieerd</a:t>
            </a:r>
            <a:r>
              <a:rPr lang="en-US" sz="2000" dirty="0"/>
              <a:t> in </a:t>
            </a:r>
            <a:r>
              <a:rPr lang="en-US" sz="2000" b="1" dirty="0"/>
              <a:t>32 </a:t>
            </a:r>
            <a:r>
              <a:rPr lang="en-US" sz="2000" b="1" dirty="0" err="1"/>
              <a:t>Aspecten</a:t>
            </a:r>
            <a:r>
              <a:rPr lang="en-US" sz="2000" b="1" dirty="0"/>
              <a:t>.</a:t>
            </a:r>
          </a:p>
        </p:txBody>
      </p:sp>
      <p:pic>
        <p:nvPicPr>
          <p:cNvPr id="4" name="Picture 3" descr="IPH_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8" y="389228"/>
            <a:ext cx="1739951" cy="191490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96278" y="324164"/>
            <a:ext cx="73653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RESULTATEN KWALITATIEF ONDERZOEK</a:t>
            </a:r>
          </a:p>
        </p:txBody>
      </p:sp>
      <p:grpSp>
        <p:nvGrpSpPr>
          <p:cNvPr id="3" name="Groep 2"/>
          <p:cNvGrpSpPr>
            <a:grpSpLocks noChangeAspect="1"/>
          </p:cNvGrpSpPr>
          <p:nvPr/>
        </p:nvGrpSpPr>
        <p:grpSpPr>
          <a:xfrm>
            <a:off x="1031883" y="622457"/>
            <a:ext cx="5256946" cy="5400000"/>
            <a:chOff x="4903387" y="622458"/>
            <a:chExt cx="4657806" cy="4534461"/>
          </a:xfrm>
        </p:grpSpPr>
        <p:pic>
          <p:nvPicPr>
            <p:cNvPr id="11" name="Picture 10" descr="ICOON_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465" y="1463046"/>
              <a:ext cx="486715" cy="485955"/>
            </a:xfrm>
            <a:prstGeom prst="rect">
              <a:avLst/>
            </a:prstGeom>
          </p:spPr>
        </p:pic>
        <p:pic>
          <p:nvPicPr>
            <p:cNvPr id="12" name="Picture 11" descr="ICOON_0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465" y="2099925"/>
              <a:ext cx="486715" cy="485955"/>
            </a:xfrm>
            <a:prstGeom prst="rect">
              <a:avLst/>
            </a:prstGeom>
          </p:spPr>
        </p:pic>
        <p:pic>
          <p:nvPicPr>
            <p:cNvPr id="13" name="Picture 12" descr="ICOON_0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3465" y="2744292"/>
              <a:ext cx="486715" cy="485955"/>
            </a:xfrm>
            <a:prstGeom prst="rect">
              <a:avLst/>
            </a:prstGeom>
          </p:spPr>
        </p:pic>
        <p:pic>
          <p:nvPicPr>
            <p:cNvPr id="16" name="Picture 15" descr="ICOON_0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465" y="4670964"/>
              <a:ext cx="486715" cy="485955"/>
            </a:xfrm>
            <a:prstGeom prst="rect">
              <a:avLst/>
            </a:prstGeom>
          </p:spPr>
        </p:pic>
        <p:pic>
          <p:nvPicPr>
            <p:cNvPr id="21" name="Picture 20" descr="ICOON_05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465" y="4040471"/>
              <a:ext cx="486792" cy="486000"/>
            </a:xfrm>
            <a:prstGeom prst="rect">
              <a:avLst/>
            </a:prstGeom>
          </p:spPr>
        </p:pic>
        <p:pic>
          <p:nvPicPr>
            <p:cNvPr id="22" name="Picture 21" descr="ICOON_04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387" y="3413081"/>
              <a:ext cx="486792" cy="486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998360" y="622458"/>
              <a:ext cx="4562833" cy="445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2000" dirty="0"/>
            </a:p>
            <a:p>
              <a:pPr>
                <a:spcAft>
                  <a:spcPts val="600"/>
                </a:spcAft>
              </a:pPr>
              <a:r>
                <a:rPr lang="en-US" sz="2000" dirty="0"/>
                <a:t>De </a:t>
              </a:r>
              <a:r>
                <a:rPr lang="en-US" sz="2000" b="1" dirty="0"/>
                <a:t>6 </a:t>
              </a:r>
              <a:r>
                <a:rPr lang="en-US" sz="2000" b="1" dirty="0" err="1"/>
                <a:t>Hoofddimensies</a:t>
              </a:r>
              <a:r>
                <a:rPr lang="en-US" sz="2000" b="1" dirty="0"/>
                <a:t> </a:t>
              </a:r>
              <a:r>
                <a:rPr lang="en-US" sz="2000" dirty="0"/>
                <a:t>van </a:t>
              </a:r>
              <a:r>
                <a:rPr lang="en-US" sz="2000" dirty="0" err="1"/>
                <a:t>gezondheid</a:t>
              </a:r>
              <a:r>
                <a:rPr lang="en-US" sz="2000" dirty="0"/>
                <a:t>:</a:t>
              </a:r>
              <a:endParaRPr lang="en-US" sz="2000" b="1" dirty="0"/>
            </a:p>
            <a:p>
              <a:pPr lvl="1"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Lichaamsfuncties</a:t>
              </a:r>
              <a:endParaRPr lang="en-US" sz="2000" b="1" dirty="0"/>
            </a:p>
            <a:p>
              <a:pPr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Mentale</a:t>
              </a:r>
              <a:r>
                <a:rPr lang="en-US" sz="2000" b="1" dirty="0"/>
                <a:t> </a:t>
              </a:r>
              <a:r>
                <a:rPr lang="en-US" sz="2000" b="1" dirty="0" err="1"/>
                <a:t>functies</a:t>
              </a:r>
              <a:r>
                <a:rPr lang="en-US" sz="2000" b="1" dirty="0"/>
                <a:t> </a:t>
              </a:r>
              <a:r>
                <a:rPr lang="en-US" sz="2000" b="1" dirty="0" err="1"/>
                <a:t>en</a:t>
              </a:r>
              <a:r>
                <a:rPr lang="en-US" sz="2000" b="1" dirty="0"/>
                <a:t> -</a:t>
              </a:r>
              <a:r>
                <a:rPr lang="en-US" sz="2000" b="1" dirty="0" err="1"/>
                <a:t>beleving</a:t>
              </a:r>
              <a:endParaRPr lang="en-US" sz="2000" b="1" dirty="0"/>
            </a:p>
            <a:p>
              <a:pPr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Spiritueel-existenti</a:t>
              </a:r>
              <a:r>
                <a:rPr lang="nl-NL" sz="2000" b="1" dirty="0" err="1"/>
                <a:t>ël</a:t>
              </a:r>
              <a:r>
                <a:rPr lang="en-US" sz="2000" b="1" dirty="0"/>
                <a:t>e </a:t>
              </a:r>
              <a:r>
                <a:rPr lang="en-US" sz="2000" b="1" dirty="0" err="1"/>
                <a:t>dimensie</a:t>
              </a:r>
              <a:endParaRPr lang="en-US" sz="2000" b="1" dirty="0"/>
            </a:p>
            <a:p>
              <a:pPr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Kwaliteit</a:t>
              </a:r>
              <a:r>
                <a:rPr lang="en-US" sz="2000" b="1" dirty="0"/>
                <a:t> van </a:t>
              </a:r>
              <a:r>
                <a:rPr lang="en-US" sz="2000" b="1" dirty="0" err="1"/>
                <a:t>leven</a:t>
              </a:r>
              <a:endParaRPr lang="en-US" sz="2000" b="1" dirty="0"/>
            </a:p>
            <a:p>
              <a:pPr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Sociaal-maatschappelijke</a:t>
              </a:r>
              <a:r>
                <a:rPr lang="en-US" sz="2000" b="1" dirty="0"/>
                <a:t> </a:t>
              </a:r>
              <a:r>
                <a:rPr lang="en-US" sz="2000" b="1" dirty="0" err="1"/>
                <a:t>participatie</a:t>
              </a:r>
              <a:endParaRPr lang="en-US" sz="2000" b="1" dirty="0"/>
            </a:p>
            <a:p>
              <a:pPr>
                <a:spcAft>
                  <a:spcPts val="600"/>
                </a:spcAft>
              </a:pPr>
              <a:endParaRPr lang="en-US" sz="2000" b="1" dirty="0"/>
            </a:p>
            <a:p>
              <a:pPr lvl="1">
                <a:spcAft>
                  <a:spcPts val="600"/>
                </a:spcAft>
              </a:pPr>
              <a:r>
                <a:rPr lang="en-US" sz="2000" b="1" dirty="0" err="1"/>
                <a:t>Dagelijks</a:t>
              </a:r>
              <a:r>
                <a:rPr lang="en-US" sz="2000" b="1" dirty="0"/>
                <a:t> </a:t>
              </a:r>
              <a:r>
                <a:rPr lang="en-US" sz="2000" b="1" dirty="0" err="1"/>
                <a:t>functioneren</a:t>
              </a:r>
              <a:endParaRPr lang="en-US" sz="2000" b="1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ON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24" y="1308884"/>
            <a:ext cx="688815" cy="687739"/>
          </a:xfrm>
          <a:prstGeom prst="rect">
            <a:avLst/>
          </a:prstGeom>
        </p:spPr>
      </p:pic>
      <p:pic>
        <p:nvPicPr>
          <p:cNvPr id="19" name="Picture 18" descr="ICOON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71" y="1308884"/>
            <a:ext cx="688815" cy="687739"/>
          </a:xfrm>
          <a:prstGeom prst="rect">
            <a:avLst/>
          </a:prstGeom>
        </p:spPr>
      </p:pic>
      <p:pic>
        <p:nvPicPr>
          <p:cNvPr id="15" name="Picture 14" descr="ICOON_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871" y="1308884"/>
            <a:ext cx="688815" cy="687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73915" y="2008594"/>
            <a:ext cx="2849689" cy="2754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b="1" dirty="0" err="1"/>
              <a:t>Mentale</a:t>
            </a:r>
            <a:r>
              <a:rPr lang="en-US" sz="1600" b="1" dirty="0"/>
              <a:t> </a:t>
            </a:r>
            <a:r>
              <a:rPr lang="en-US" sz="1600" b="1" dirty="0" err="1"/>
              <a:t>functies</a:t>
            </a:r>
            <a:r>
              <a:rPr lang="en-US" sz="1600" b="1" dirty="0"/>
              <a:t> en -</a:t>
            </a:r>
            <a:r>
              <a:rPr lang="en-US" sz="1600" b="1" dirty="0" err="1"/>
              <a:t>beleving</a:t>
            </a:r>
            <a:endParaRPr lang="en-US" sz="1600" b="1" dirty="0"/>
          </a:p>
          <a:p>
            <a:pPr>
              <a:spcAft>
                <a:spcPts val="600"/>
              </a:spcAft>
            </a:pPr>
            <a:r>
              <a:rPr lang="en-US" sz="1600" b="1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Cognitief</a:t>
            </a:r>
            <a:r>
              <a:rPr lang="en-US" sz="1600" dirty="0"/>
              <a:t> </a:t>
            </a:r>
            <a:r>
              <a:rPr lang="en-US" sz="1600" dirty="0" err="1"/>
              <a:t>functioneren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Emotionele</a:t>
            </a:r>
            <a:r>
              <a:rPr lang="en-US" sz="1600" dirty="0"/>
              <a:t> </a:t>
            </a:r>
            <a:r>
              <a:rPr lang="en-US" sz="1600" dirty="0" err="1"/>
              <a:t>toestand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Eigenwaarde</a:t>
            </a:r>
            <a:r>
              <a:rPr lang="en-US" sz="1600" dirty="0"/>
              <a:t>/</a:t>
            </a:r>
            <a:r>
              <a:rPr lang="en-US" sz="1600" dirty="0" err="1"/>
              <a:t>zelfrespect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Gevoel</a:t>
            </a:r>
            <a:r>
              <a:rPr lang="en-US" sz="1600" dirty="0"/>
              <a:t> </a:t>
            </a:r>
            <a:r>
              <a:rPr lang="en-US" sz="1600" dirty="0" err="1"/>
              <a:t>controle</a:t>
            </a:r>
            <a:r>
              <a:rPr lang="en-US" sz="1600" dirty="0"/>
              <a:t> te </a:t>
            </a:r>
            <a:r>
              <a:rPr lang="en-US" sz="1600" dirty="0" err="1"/>
              <a:t>hebben</a:t>
            </a:r>
            <a:r>
              <a:rPr lang="en-US" sz="1600" dirty="0"/>
              <a:t>/</a:t>
            </a:r>
            <a:br>
              <a:rPr lang="en-US" sz="1600" dirty="0"/>
            </a:br>
            <a:r>
              <a:rPr lang="en-US" sz="1600" dirty="0"/>
              <a:t>   manageability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Zelfmanagement</a:t>
            </a:r>
            <a:r>
              <a:rPr lang="en-US" sz="1600" dirty="0"/>
              <a:t>/</a:t>
            </a:r>
            <a:r>
              <a:rPr lang="en-US" sz="1600" dirty="0" err="1"/>
              <a:t>eigen</a:t>
            </a:r>
            <a:r>
              <a:rPr lang="en-US" sz="1600" dirty="0"/>
              <a:t> </a:t>
            </a:r>
            <a:r>
              <a:rPr lang="en-US" sz="1600" dirty="0" err="1"/>
              <a:t>regie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Veerkracht</a:t>
            </a:r>
            <a:r>
              <a:rPr lang="en-US" sz="1600" dirty="0"/>
              <a:t>/resilience &amp; SOC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6977" y="2008594"/>
            <a:ext cx="2124016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err="1"/>
              <a:t>Spiritueel-existentiële</a:t>
            </a:r>
            <a:r>
              <a:rPr lang="en-US" sz="1600" b="1" dirty="0"/>
              <a:t> </a:t>
            </a:r>
            <a:r>
              <a:rPr lang="en-US" sz="1600" b="1" dirty="0" err="1"/>
              <a:t>dimensie</a:t>
            </a: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Zingeving</a:t>
            </a:r>
            <a:r>
              <a:rPr lang="en-US" sz="1600" dirty="0"/>
              <a:t>/</a:t>
            </a:r>
            <a:br>
              <a:rPr lang="en-US" sz="1600" dirty="0"/>
            </a:br>
            <a:r>
              <a:rPr lang="en-US" sz="1600" dirty="0"/>
              <a:t>   meaningfulness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Doelen</a:t>
            </a:r>
            <a:r>
              <a:rPr lang="en-US" sz="1600" dirty="0"/>
              <a:t>/</a:t>
            </a:r>
            <a:br>
              <a:rPr lang="en-US" sz="1600" dirty="0"/>
            </a:br>
            <a:r>
              <a:rPr lang="en-US" sz="1600" dirty="0"/>
              <a:t>   </a:t>
            </a:r>
            <a:r>
              <a:rPr lang="en-US" sz="1600" dirty="0" err="1"/>
              <a:t>idealen</a:t>
            </a:r>
            <a:r>
              <a:rPr lang="en-US" sz="1600" dirty="0"/>
              <a:t> </a:t>
            </a:r>
            <a:r>
              <a:rPr lang="en-US" sz="1600" dirty="0" err="1"/>
              <a:t>nastreven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Toekomstperspectief</a:t>
            </a:r>
            <a:br>
              <a:rPr lang="en-US" sz="1600" dirty="0"/>
            </a:br>
            <a:r>
              <a:rPr lang="en-US" sz="1600" dirty="0"/>
              <a:t>   </a:t>
            </a:r>
            <a:r>
              <a:rPr lang="en-US" sz="1600" dirty="0" err="1"/>
              <a:t>ervaren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Acceptatie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991" y="2008594"/>
            <a:ext cx="2502320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err="1"/>
              <a:t>Lichaamsfuncties</a:t>
            </a: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Medische</a:t>
            </a:r>
            <a:r>
              <a:rPr lang="en-US" sz="1600" dirty="0"/>
              <a:t> </a:t>
            </a:r>
            <a:r>
              <a:rPr lang="en-US" sz="1600" dirty="0" err="1"/>
              <a:t>feiten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Medische</a:t>
            </a:r>
            <a:r>
              <a:rPr lang="en-US" sz="1600" dirty="0"/>
              <a:t> </a:t>
            </a:r>
            <a:r>
              <a:rPr lang="en-US" sz="1600" dirty="0" err="1"/>
              <a:t>waarnemingen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Fysiek</a:t>
            </a:r>
            <a:r>
              <a:rPr lang="en-US" sz="1600" dirty="0"/>
              <a:t> </a:t>
            </a:r>
            <a:r>
              <a:rPr lang="en-US" sz="1600" dirty="0" err="1"/>
              <a:t>functioneren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Klachten</a:t>
            </a:r>
            <a:r>
              <a:rPr lang="en-US" sz="1600" dirty="0"/>
              <a:t> en </a:t>
            </a:r>
            <a:r>
              <a:rPr lang="en-US" sz="1600" dirty="0" err="1"/>
              <a:t>pijn</a:t>
            </a:r>
            <a:r>
              <a:rPr lang="en-US" sz="16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Energie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46991" y="472527"/>
            <a:ext cx="81042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/>
              <a:t>Hoofddimensies</a:t>
            </a:r>
            <a:r>
              <a:rPr lang="en-US" sz="2400" dirty="0"/>
              <a:t> van </a:t>
            </a:r>
            <a:r>
              <a:rPr lang="en-US" sz="2400" dirty="0" err="1"/>
              <a:t>gezondheid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bijbehorende</a:t>
            </a:r>
            <a:r>
              <a:rPr lang="en-US" sz="2400" dirty="0"/>
              <a:t> </a:t>
            </a:r>
            <a:r>
              <a:rPr lang="en-US" sz="2400" b="1" dirty="0" err="1"/>
              <a:t>Aspecten</a:t>
            </a:r>
            <a:r>
              <a:rPr lang="en-US" sz="2400" dirty="0"/>
              <a:t>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ICOON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49" y="1178253"/>
            <a:ext cx="688860" cy="687739"/>
          </a:xfrm>
          <a:prstGeom prst="rect">
            <a:avLst/>
          </a:prstGeom>
        </p:spPr>
      </p:pic>
      <p:pic>
        <p:nvPicPr>
          <p:cNvPr id="29" name="Picture 28" descr="ICOON_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75" y="1178254"/>
            <a:ext cx="688861" cy="687738"/>
          </a:xfrm>
          <a:prstGeom prst="rect">
            <a:avLst/>
          </a:prstGeom>
        </p:spPr>
      </p:pic>
      <p:pic>
        <p:nvPicPr>
          <p:cNvPr id="31" name="Picture 30" descr="ICOON_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24" y="1178254"/>
            <a:ext cx="688815" cy="6876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29508" y="1877963"/>
            <a:ext cx="3157133" cy="2754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err="1"/>
              <a:t>Sociaal-maatsch</a:t>
            </a:r>
            <a:r>
              <a:rPr lang="en-US" sz="1600" b="1" dirty="0"/>
              <a:t>. </a:t>
            </a:r>
            <a:r>
              <a:rPr lang="en-US" sz="1600" b="1" dirty="0" err="1"/>
              <a:t>participatie</a:t>
            </a: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Sociale</a:t>
            </a:r>
            <a:r>
              <a:rPr lang="en-US" sz="1600" dirty="0"/>
              <a:t> en </a:t>
            </a:r>
            <a:r>
              <a:rPr lang="en-US" sz="1600" dirty="0" err="1"/>
              <a:t>communicatieve</a:t>
            </a:r>
            <a:br>
              <a:rPr lang="en-US" sz="1600" dirty="0"/>
            </a:br>
            <a:r>
              <a:rPr lang="en-US" sz="1600" dirty="0"/>
              <a:t>   </a:t>
            </a:r>
            <a:r>
              <a:rPr lang="en-US" sz="1600" dirty="0" err="1"/>
              <a:t>vaardigheden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Sociale</a:t>
            </a:r>
            <a:r>
              <a:rPr lang="en-US" sz="1600" dirty="0"/>
              <a:t> </a:t>
            </a:r>
            <a:r>
              <a:rPr lang="en-US" sz="1600" dirty="0" err="1"/>
              <a:t>contacten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Betekenisvolle</a:t>
            </a:r>
            <a:r>
              <a:rPr lang="en-US" sz="1600" dirty="0"/>
              <a:t> </a:t>
            </a:r>
            <a:r>
              <a:rPr lang="en-US" sz="1600" dirty="0" err="1"/>
              <a:t>relaties</a:t>
            </a:r>
            <a:r>
              <a:rPr lang="en-US" sz="16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Geaccepteerd</a:t>
            </a:r>
            <a:r>
              <a:rPr lang="en-US" sz="1600" dirty="0"/>
              <a:t> </a:t>
            </a:r>
            <a:r>
              <a:rPr lang="en-US" sz="1600" dirty="0" err="1"/>
              <a:t>worden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Maatschappelijke</a:t>
            </a:r>
            <a:r>
              <a:rPr lang="en-US" sz="1600" dirty="0"/>
              <a:t> </a:t>
            </a:r>
            <a:r>
              <a:rPr lang="en-US" sz="1600" dirty="0" err="1"/>
              <a:t>betrokkenheid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Betekenisvol</a:t>
            </a:r>
            <a:r>
              <a:rPr lang="en-US" sz="1600" dirty="0"/>
              <a:t> </a:t>
            </a:r>
            <a:r>
              <a:rPr lang="en-US" sz="1600" dirty="0" err="1"/>
              <a:t>werk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51775" y="1877963"/>
            <a:ext cx="2199463" cy="2600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err="1"/>
              <a:t>Dagelijks</a:t>
            </a:r>
            <a:r>
              <a:rPr lang="en-US" sz="1600" b="1" dirty="0"/>
              <a:t> </a:t>
            </a:r>
            <a:r>
              <a:rPr lang="en-US" sz="1600" b="1" dirty="0" err="1"/>
              <a:t>functioneren</a:t>
            </a: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Basis ADL (</a:t>
            </a:r>
            <a:r>
              <a:rPr lang="en-US" sz="1600" dirty="0" err="1"/>
              <a:t>Algemene</a:t>
            </a:r>
            <a:r>
              <a:rPr lang="en-US" sz="1600" dirty="0"/>
              <a:t> </a:t>
            </a:r>
            <a:r>
              <a:rPr lang="en-US" sz="1600" dirty="0" err="1"/>
              <a:t>Dagelijkse</a:t>
            </a:r>
            <a:r>
              <a:rPr lang="en-US" sz="1600" dirty="0"/>
              <a:t> </a:t>
            </a:r>
            <a:r>
              <a:rPr lang="en-US" sz="1600" dirty="0" err="1"/>
              <a:t>Levensverrichtingen</a:t>
            </a:r>
            <a:r>
              <a:rPr lang="en-US" sz="16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Instrumentele</a:t>
            </a:r>
            <a:r>
              <a:rPr lang="en-US" sz="1600" dirty="0"/>
              <a:t> ADL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Werkvermogen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Gezondheidsvaardig-heden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46990" y="1877963"/>
            <a:ext cx="2143947" cy="2508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/>
              <a:t>Kwaliteit</a:t>
            </a:r>
            <a:r>
              <a:rPr lang="en-US" sz="1600" b="1" dirty="0"/>
              <a:t> van </a:t>
            </a:r>
            <a:r>
              <a:rPr lang="en-US" sz="1600" b="1" dirty="0" err="1"/>
              <a:t>leven</a:t>
            </a: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Welbevinden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Geluk</a:t>
            </a:r>
            <a:r>
              <a:rPr lang="en-US" sz="1600" dirty="0"/>
              <a:t> </a:t>
            </a:r>
            <a:r>
              <a:rPr lang="en-US" sz="1600" dirty="0" err="1"/>
              <a:t>beleven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Genieten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Ervaren</a:t>
            </a:r>
            <a:r>
              <a:rPr lang="en-US" sz="1600" dirty="0"/>
              <a:t> </a:t>
            </a:r>
            <a:r>
              <a:rPr lang="en-US" sz="1600" dirty="0" err="1"/>
              <a:t>gezondheid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Lekker</a:t>
            </a:r>
            <a:r>
              <a:rPr lang="en-US" sz="1600" dirty="0"/>
              <a:t> in je </a:t>
            </a:r>
            <a:r>
              <a:rPr lang="en-US" sz="1600" dirty="0" err="1"/>
              <a:t>vel</a:t>
            </a:r>
            <a:r>
              <a:rPr lang="en-US" sz="1600" dirty="0"/>
              <a:t> </a:t>
            </a:r>
            <a:r>
              <a:rPr lang="en-US" sz="1600" dirty="0" err="1"/>
              <a:t>zitten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Levenslust</a:t>
            </a:r>
            <a:r>
              <a:rPr lang="en-US" sz="1600" dirty="0"/>
              <a:t>/</a:t>
            </a:r>
            <a:r>
              <a:rPr lang="en-US" sz="1600" dirty="0" err="1"/>
              <a:t>balans</a:t>
            </a:r>
            <a:endParaRPr lang="en-US" sz="1600" dirty="0"/>
          </a:p>
        </p:txBody>
      </p:sp>
      <p:sp>
        <p:nvSpPr>
          <p:cNvPr id="11" name="TextBox 22"/>
          <p:cNvSpPr txBox="1"/>
          <p:nvPr/>
        </p:nvSpPr>
        <p:spPr>
          <a:xfrm>
            <a:off x="546991" y="472527"/>
            <a:ext cx="81042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/>
              <a:t>Hoofddimensies</a:t>
            </a:r>
            <a:r>
              <a:rPr lang="en-US" sz="2400" dirty="0"/>
              <a:t> van </a:t>
            </a:r>
            <a:r>
              <a:rPr lang="en-US" sz="2400" dirty="0" err="1"/>
              <a:t>gezondheid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bijbehorende</a:t>
            </a:r>
            <a:r>
              <a:rPr lang="en-US" sz="2400" dirty="0"/>
              <a:t> </a:t>
            </a:r>
            <a:r>
              <a:rPr lang="en-US" sz="2400" b="1" dirty="0" err="1"/>
              <a:t>Aspecten</a:t>
            </a:r>
            <a:r>
              <a:rPr lang="en-US" sz="2400" dirty="0"/>
              <a:t>:</a:t>
            </a:r>
          </a:p>
        </p:txBody>
      </p:sp>
      <p:sp>
        <p:nvSpPr>
          <p:cNvPr id="3" name="Rechthoek 2"/>
          <p:cNvSpPr/>
          <p:nvPr/>
        </p:nvSpPr>
        <p:spPr>
          <a:xfrm>
            <a:off x="546990" y="5189059"/>
            <a:ext cx="8104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NB</a:t>
            </a:r>
            <a:r>
              <a:rPr lang="en-US" i="1" dirty="0"/>
              <a:t>: Het </a:t>
            </a:r>
            <a:r>
              <a:rPr lang="en-US" i="1" dirty="0" err="1"/>
              <a:t>gaat</a:t>
            </a:r>
            <a:r>
              <a:rPr lang="en-US" i="1" dirty="0"/>
              <a:t> </a:t>
            </a:r>
            <a:r>
              <a:rPr lang="en-US" i="1" dirty="0" err="1"/>
              <a:t>hier</a:t>
            </a:r>
            <a:r>
              <a:rPr lang="en-US" i="1" dirty="0"/>
              <a:t> om </a:t>
            </a:r>
            <a:r>
              <a:rPr lang="en-US" b="1" i="1" dirty="0" err="1"/>
              <a:t>indicatoren</a:t>
            </a:r>
            <a:r>
              <a:rPr lang="en-US" i="1" dirty="0"/>
              <a:t>, die </a:t>
            </a:r>
            <a:r>
              <a:rPr lang="en-US" b="1" i="1" dirty="0"/>
              <a:t>bottom up </a:t>
            </a:r>
            <a:r>
              <a:rPr lang="en-US" i="1" dirty="0" err="1"/>
              <a:t>verzameld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geformuleerd</a:t>
            </a:r>
            <a:r>
              <a:rPr lang="en-US" i="1" dirty="0"/>
              <a:t> </a:t>
            </a:r>
            <a:r>
              <a:rPr lang="en-US" i="1" dirty="0" err="1"/>
              <a:t>zijn</a:t>
            </a:r>
            <a:r>
              <a:rPr lang="en-US" i="1" dirty="0"/>
              <a:t>. </a:t>
            </a:r>
            <a:br>
              <a:rPr lang="en-US" i="1" dirty="0"/>
            </a:br>
            <a:r>
              <a:rPr lang="en-US" i="1" dirty="0" err="1"/>
              <a:t>Veel</a:t>
            </a:r>
            <a:r>
              <a:rPr lang="en-US" i="1" dirty="0"/>
              <a:t> </a:t>
            </a:r>
            <a:r>
              <a:rPr lang="en-US" b="1" i="1" dirty="0" err="1"/>
              <a:t>patiënten</a:t>
            </a:r>
            <a:r>
              <a:rPr lang="en-US" i="1" dirty="0"/>
              <a:t> </a:t>
            </a:r>
            <a:r>
              <a:rPr lang="en-US" i="1" dirty="0" err="1"/>
              <a:t>spraken</a:t>
            </a:r>
            <a:r>
              <a:rPr lang="en-US" i="1" dirty="0"/>
              <a:t> </a:t>
            </a:r>
            <a:r>
              <a:rPr lang="en-US" i="1" dirty="0" err="1"/>
              <a:t>uit</a:t>
            </a:r>
            <a:r>
              <a:rPr lang="en-US" i="1" dirty="0"/>
              <a:t> </a:t>
            </a:r>
            <a:r>
              <a:rPr lang="en-US" i="1" dirty="0" err="1"/>
              <a:t>dat</a:t>
            </a:r>
            <a:r>
              <a:rPr lang="en-US" i="1" dirty="0"/>
              <a:t> het </a:t>
            </a:r>
            <a:r>
              <a:rPr lang="en-US" i="1" dirty="0" err="1"/>
              <a:t>voor</a:t>
            </a:r>
            <a:r>
              <a:rPr lang="en-US" i="1" dirty="0"/>
              <a:t> hen </a:t>
            </a:r>
            <a:r>
              <a:rPr lang="en-US" i="1" dirty="0" err="1"/>
              <a:t>hier</a:t>
            </a:r>
            <a:r>
              <a:rPr lang="en-US" i="1" dirty="0"/>
              <a:t> </a:t>
            </a:r>
            <a:r>
              <a:rPr lang="en-US" i="1" dirty="0" err="1"/>
              <a:t>ook</a:t>
            </a:r>
            <a:r>
              <a:rPr lang="en-US" i="1" dirty="0"/>
              <a:t> om </a:t>
            </a:r>
            <a:r>
              <a:rPr lang="en-US" b="1" i="1" dirty="0" err="1"/>
              <a:t>determinanten</a:t>
            </a:r>
            <a:r>
              <a:rPr lang="en-US" i="1" dirty="0"/>
              <a:t> </a:t>
            </a:r>
            <a:r>
              <a:rPr lang="en-US" i="1" dirty="0" err="1"/>
              <a:t>ging</a:t>
            </a:r>
            <a:r>
              <a:rPr lang="en-US" i="1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285091" y="2380788"/>
            <a:ext cx="856595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D5BEF2-B8A4-42F2-980D-341C1728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75" y="3551321"/>
            <a:ext cx="2938527" cy="19569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A304BE9-D754-416A-8012-FA44921C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93" y="2089524"/>
            <a:ext cx="5523455" cy="117053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9273A88-9ACA-4770-A953-606B5B6F0A5C}"/>
              </a:ext>
            </a:extLst>
          </p:cNvPr>
          <p:cNvSpPr/>
          <p:nvPr/>
        </p:nvSpPr>
        <p:spPr>
          <a:xfrm>
            <a:off x="3690198" y="870789"/>
            <a:ext cx="1755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Stelling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1539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6990" y="491831"/>
            <a:ext cx="53064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u="sng" cap="all" dirty="0" err="1"/>
              <a:t>Kwantitatief</a:t>
            </a:r>
            <a:r>
              <a:rPr lang="en-US" sz="2400" b="1" cap="all" dirty="0"/>
              <a:t> </a:t>
            </a:r>
            <a:r>
              <a:rPr lang="en-US" sz="2400" b="1" cap="all" dirty="0" err="1"/>
              <a:t>Onderzoek</a:t>
            </a:r>
            <a:r>
              <a:rPr lang="en-US" sz="2400" b="1" cap="all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990" y="1790047"/>
            <a:ext cx="8104248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/>
              <a:t>Vraag</a:t>
            </a:r>
            <a:r>
              <a:rPr lang="en-US" sz="2000" b="1" dirty="0"/>
              <a:t>: Worden </a:t>
            </a:r>
            <a:r>
              <a:rPr lang="en-US" sz="2000" b="1" dirty="0" err="1"/>
              <a:t>deze</a:t>
            </a:r>
            <a:r>
              <a:rPr lang="en-US" sz="2000" b="1" dirty="0"/>
              <a:t> </a:t>
            </a:r>
            <a:r>
              <a:rPr lang="en-US" sz="2000" b="1" dirty="0" err="1"/>
              <a:t>resultaten</a:t>
            </a:r>
            <a:r>
              <a:rPr lang="en-US" sz="2000" b="1" dirty="0"/>
              <a:t> </a:t>
            </a:r>
            <a:r>
              <a:rPr lang="en-US" sz="2000" b="1" dirty="0" err="1"/>
              <a:t>bevestigd</a:t>
            </a:r>
            <a:r>
              <a:rPr lang="en-US" sz="2000" b="1" dirty="0"/>
              <a:t> door de </a:t>
            </a:r>
            <a:r>
              <a:rPr lang="en-US" sz="2000" b="1" dirty="0" err="1"/>
              <a:t>stakeholdergroepen</a:t>
            </a:r>
            <a:r>
              <a:rPr lang="en-US" sz="2000" b="1" dirty="0"/>
              <a:t>? </a:t>
            </a:r>
          </a:p>
          <a:p>
            <a:endParaRPr lang="en-US" sz="2000" dirty="0"/>
          </a:p>
          <a:p>
            <a:r>
              <a:rPr lang="en-US" sz="2000" dirty="0" err="1"/>
              <a:t>Een</a:t>
            </a:r>
            <a:r>
              <a:rPr lang="en-US" sz="2000" dirty="0"/>
              <a:t> survey </a:t>
            </a:r>
            <a:r>
              <a:rPr lang="en-US" sz="2000" b="1" dirty="0" err="1"/>
              <a:t>vragenlijst</a:t>
            </a:r>
            <a:r>
              <a:rPr lang="en-US" sz="2000" dirty="0"/>
              <a:t> </a:t>
            </a:r>
            <a:r>
              <a:rPr lang="en-US" sz="2000" dirty="0" err="1"/>
              <a:t>werd</a:t>
            </a:r>
            <a:r>
              <a:rPr lang="en-US" sz="2000" dirty="0"/>
              <a:t> </a:t>
            </a:r>
            <a:r>
              <a:rPr lang="en-US" sz="2000" dirty="0" err="1"/>
              <a:t>voorgelegd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de </a:t>
            </a:r>
            <a:r>
              <a:rPr lang="en-US" sz="2000" b="1" dirty="0" err="1"/>
              <a:t>zeven</a:t>
            </a:r>
            <a:r>
              <a:rPr lang="en-US" sz="2000" b="1" dirty="0"/>
              <a:t> stakeholder </a:t>
            </a:r>
            <a:r>
              <a:rPr lang="en-US" sz="2000" b="1" dirty="0" err="1"/>
              <a:t>domeinen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/>
              <a:t>De </a:t>
            </a:r>
            <a:r>
              <a:rPr lang="en-US" sz="2000" b="1" dirty="0" err="1"/>
              <a:t>respons</a:t>
            </a:r>
            <a:r>
              <a:rPr lang="en-US" sz="2000" b="1" dirty="0"/>
              <a:t> </a:t>
            </a:r>
            <a:r>
              <a:rPr lang="en-US" sz="2000" b="1" dirty="0" err="1"/>
              <a:t>bedroeg</a:t>
            </a:r>
            <a:r>
              <a:rPr lang="en-US" sz="2000" b="1" dirty="0"/>
              <a:t> 1938 </a:t>
            </a:r>
            <a:r>
              <a:rPr lang="en-US" sz="2000" b="1" dirty="0" err="1"/>
              <a:t>reacties</a:t>
            </a:r>
            <a:r>
              <a:rPr lang="en-US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643   </a:t>
            </a:r>
            <a:r>
              <a:rPr lang="en-US" sz="2000" dirty="0" err="1"/>
              <a:t>Behandelaren</a:t>
            </a:r>
            <a:r>
              <a:rPr lang="en-US" sz="2000" dirty="0"/>
              <a:t> - </a:t>
            </a:r>
            <a:r>
              <a:rPr lang="en-US" sz="2000" dirty="0" err="1"/>
              <a:t>artsen</a:t>
            </a:r>
            <a:r>
              <a:rPr lang="en-US" sz="2000" dirty="0"/>
              <a:t>, </a:t>
            </a:r>
            <a:r>
              <a:rPr lang="en-US" sz="2000" dirty="0" err="1"/>
              <a:t>fysiotherapeuten</a:t>
            </a:r>
            <a:r>
              <a:rPr lang="en-US" sz="2000" dirty="0"/>
              <a:t>, </a:t>
            </a:r>
            <a:r>
              <a:rPr lang="en-US" sz="2000" dirty="0" err="1"/>
              <a:t>verpleegkundigen</a:t>
            </a:r>
            <a:r>
              <a:rPr lang="en-US" sz="2000" dirty="0"/>
              <a:t> &amp;   </a:t>
            </a:r>
          </a:p>
          <a:p>
            <a:r>
              <a:rPr lang="en-US" sz="2000" dirty="0"/>
              <a:t>               </a:t>
            </a:r>
            <a:r>
              <a:rPr lang="en-US" sz="2000" dirty="0" err="1"/>
              <a:t>verzorgenden</a:t>
            </a:r>
            <a:r>
              <a:rPr lang="en-US" sz="2000" dirty="0"/>
              <a:t> (panels)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575   </a:t>
            </a:r>
            <a:r>
              <a:rPr lang="en-US" sz="2000" dirty="0" err="1"/>
              <a:t>Patiënten</a:t>
            </a:r>
            <a:r>
              <a:rPr lang="en-US" sz="2000" dirty="0"/>
              <a:t> (panel)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430   Burgers (panel)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106   </a:t>
            </a:r>
            <a:r>
              <a:rPr lang="en-US" sz="2000" dirty="0" err="1"/>
              <a:t>Onderzoekers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89     </a:t>
            </a:r>
            <a:r>
              <a:rPr lang="en-US" sz="2000" dirty="0" err="1"/>
              <a:t>Gezondheidsvoorlichters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80     </a:t>
            </a:r>
            <a:r>
              <a:rPr lang="en-US" sz="2000" dirty="0" err="1"/>
              <a:t>Beleidsmakers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15     </a:t>
            </a:r>
            <a:r>
              <a:rPr lang="en-US" sz="2000" dirty="0" err="1"/>
              <a:t>Verzekeraars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3" descr="IPH_?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69" y="55945"/>
            <a:ext cx="1545469" cy="17870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331" y="2267459"/>
            <a:ext cx="790205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RESULTATEN KWANTITATIEF ONDERZOEK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Over het </a:t>
            </a:r>
            <a:r>
              <a:rPr lang="en-US" sz="2000" b="1" dirty="0" err="1"/>
              <a:t>algemeen</a:t>
            </a:r>
            <a:r>
              <a:rPr lang="en-US" sz="2000" b="1" dirty="0"/>
              <a:t> </a:t>
            </a:r>
            <a:r>
              <a:rPr lang="en-US" sz="2000" b="1" dirty="0" err="1"/>
              <a:t>werden</a:t>
            </a:r>
            <a:r>
              <a:rPr lang="en-US" sz="2000" b="1" dirty="0"/>
              <a:t> de </a:t>
            </a:r>
            <a:r>
              <a:rPr lang="en-US" sz="2000" b="1" u="sng" dirty="0" err="1"/>
              <a:t>positieve</a:t>
            </a:r>
            <a:r>
              <a:rPr lang="en-US" sz="2000" b="1" dirty="0"/>
              <a:t> en </a:t>
            </a:r>
            <a:r>
              <a:rPr lang="en-US" sz="2000" b="1" u="sng" dirty="0" err="1"/>
              <a:t>negatieve</a:t>
            </a:r>
            <a:r>
              <a:rPr lang="en-US" sz="2000" b="1" dirty="0"/>
              <a:t> </a:t>
            </a:r>
            <a:r>
              <a:rPr lang="en-US" sz="2000" b="1" dirty="0" err="1"/>
              <a:t>oordelen</a:t>
            </a:r>
            <a:r>
              <a:rPr lang="en-US" sz="2000" b="1" dirty="0"/>
              <a:t> </a:t>
            </a:r>
            <a:r>
              <a:rPr lang="en-US" sz="2000" b="1" dirty="0" err="1"/>
              <a:t>gedeeld</a:t>
            </a:r>
            <a:r>
              <a:rPr lang="en-US" sz="2000" b="1" dirty="0"/>
              <a:t>.</a:t>
            </a:r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Op de </a:t>
            </a:r>
            <a:r>
              <a:rPr lang="en-US" sz="2000" b="1" dirty="0" err="1"/>
              <a:t>vraag</a:t>
            </a:r>
            <a:r>
              <a:rPr lang="en-US" sz="2000" b="1" dirty="0"/>
              <a:t> in </a:t>
            </a:r>
            <a:r>
              <a:rPr lang="en-US" sz="2000" b="1" dirty="0" err="1"/>
              <a:t>hoeverre</a:t>
            </a:r>
            <a:r>
              <a:rPr lang="en-US" sz="2000" b="1" dirty="0"/>
              <a:t> de 32 </a:t>
            </a:r>
            <a:r>
              <a:rPr lang="en-US" sz="2000" b="1" dirty="0" err="1"/>
              <a:t>aspecten</a:t>
            </a:r>
            <a:r>
              <a:rPr lang="en-US" sz="2000" b="1" dirty="0"/>
              <a:t> </a:t>
            </a:r>
            <a:r>
              <a:rPr lang="en-US" sz="2000" b="1" dirty="0" err="1"/>
              <a:t>deel</a:t>
            </a:r>
            <a:r>
              <a:rPr lang="en-US" sz="2000" b="1" dirty="0"/>
              <a:t> </a:t>
            </a:r>
            <a:r>
              <a:rPr lang="en-US" sz="2000" b="1" dirty="0" err="1"/>
              <a:t>uitmaken</a:t>
            </a:r>
            <a:r>
              <a:rPr lang="en-US" sz="2000" b="1" dirty="0"/>
              <a:t> van </a:t>
            </a:r>
            <a:r>
              <a:rPr lang="en-US" sz="2000" b="1" dirty="0" err="1"/>
              <a:t>gezondheid</a:t>
            </a:r>
            <a:r>
              <a:rPr lang="en-US" sz="2000" b="1" dirty="0"/>
              <a:t> </a:t>
            </a:r>
            <a:r>
              <a:rPr lang="en-US" sz="2000" b="1" dirty="0" err="1"/>
              <a:t>werd</a:t>
            </a:r>
            <a:r>
              <a:rPr lang="en-US" sz="2000" b="1" dirty="0"/>
              <a:t> </a:t>
            </a:r>
            <a:r>
              <a:rPr lang="en-US" sz="2000" b="1" dirty="0" err="1"/>
              <a:t>geantwoord</a:t>
            </a:r>
            <a:r>
              <a:rPr lang="en-US" sz="2000" b="1" dirty="0"/>
              <a:t>:</a:t>
            </a:r>
          </a:p>
        </p:txBody>
      </p:sp>
      <p:pic>
        <p:nvPicPr>
          <p:cNvPr id="4" name="Picture 3" descr="IPH_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27" y="170863"/>
            <a:ext cx="1739951" cy="19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01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4" y="756755"/>
            <a:ext cx="7588156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9972" y="206959"/>
            <a:ext cx="66562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/>
              <a:t>RESULTATEN </a:t>
            </a:r>
            <a:r>
              <a:rPr lang="en-US" sz="2400" b="1" u="sng" cap="all" dirty="0" err="1"/>
              <a:t>Kwantitatief</a:t>
            </a:r>
            <a:r>
              <a:rPr lang="en-US" sz="2400" b="1" cap="all" dirty="0"/>
              <a:t> </a:t>
            </a:r>
            <a:r>
              <a:rPr lang="en-US" sz="2400" b="1" cap="all" dirty="0" err="1"/>
              <a:t>Onderzoek</a:t>
            </a:r>
            <a:endParaRPr lang="en-US" b="1" cap="al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Projecten\G&amp;V\MV057 Gezondheidsconcept\Figuren\Figuren professioneel\8 OUTPU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3" y="752413"/>
            <a:ext cx="8202304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/>
          <p:cNvSpPr txBox="1"/>
          <p:nvPr/>
        </p:nvSpPr>
        <p:spPr>
          <a:xfrm>
            <a:off x="1759972" y="206959"/>
            <a:ext cx="66562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/>
              <a:t>RESULTATEN </a:t>
            </a:r>
            <a:r>
              <a:rPr lang="en-US" sz="2400" b="1" u="sng" cap="all" dirty="0" err="1"/>
              <a:t>Kwantitatief</a:t>
            </a:r>
            <a:r>
              <a:rPr lang="en-US" sz="2400" b="1" cap="all" dirty="0"/>
              <a:t> </a:t>
            </a:r>
            <a:r>
              <a:rPr lang="en-US" sz="2400" b="1" cap="all" dirty="0" err="1"/>
              <a:t>Onderzoek</a:t>
            </a:r>
            <a:endParaRPr lang="en-US" b="1" cap="all" dirty="0"/>
          </a:p>
        </p:txBody>
      </p:sp>
    </p:spTree>
    <p:extLst>
      <p:ext uri="{BB962C8B-B14F-4D97-AF65-F5344CB8AC3E}">
        <p14:creationId xmlns:p14="http://schemas.microsoft.com/office/powerpoint/2010/main" val="2996714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911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 err="1">
                <a:solidFill>
                  <a:prstClr val="black"/>
                </a:solidFill>
              </a:rPr>
              <a:t>Conclusies</a:t>
            </a:r>
            <a:r>
              <a:rPr lang="en-US" sz="2400" b="1" cap="all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990" y="1373928"/>
            <a:ext cx="8104248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prstClr val="black"/>
                </a:solidFill>
              </a:rPr>
              <a:t>Aanbevolen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u="sng" dirty="0" err="1">
                <a:solidFill>
                  <a:prstClr val="black"/>
                </a:solidFill>
              </a:rPr>
              <a:t>Onderscheid</a:t>
            </a:r>
            <a:r>
              <a:rPr lang="en-US" sz="2000" dirty="0">
                <a:solidFill>
                  <a:prstClr val="black"/>
                </a:solidFill>
              </a:rPr>
              <a:t> de </a:t>
            </a:r>
            <a:r>
              <a:rPr lang="en-US" sz="2000" b="1" i="1" dirty="0" err="1">
                <a:solidFill>
                  <a:prstClr val="black"/>
                </a:solidFill>
              </a:rPr>
              <a:t>smalle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opvatting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nl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b="1" dirty="0">
                <a:solidFill>
                  <a:prstClr val="black"/>
                </a:solidFill>
              </a:rPr>
              <a:t>‘</a:t>
            </a:r>
            <a:r>
              <a:rPr lang="en-US" sz="2000" b="1" dirty="0" err="1">
                <a:solidFill>
                  <a:prstClr val="black"/>
                </a:solidFill>
              </a:rPr>
              <a:t>gezondheid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afwezigheid</a:t>
            </a:r>
            <a:r>
              <a:rPr lang="en-US" sz="2000" b="1" dirty="0">
                <a:solidFill>
                  <a:prstClr val="black"/>
                </a:solidFill>
              </a:rPr>
              <a:t> van </a:t>
            </a:r>
            <a:r>
              <a:rPr lang="en-US" sz="2000" b="1" dirty="0" err="1">
                <a:solidFill>
                  <a:prstClr val="black"/>
                </a:solidFill>
              </a:rPr>
              <a:t>ziekte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dirty="0">
                <a:solidFill>
                  <a:prstClr val="black"/>
                </a:solidFill>
              </a:rPr>
              <a:t>van de </a:t>
            </a:r>
            <a:r>
              <a:rPr lang="en-US" sz="2000" b="1" i="1" dirty="0" err="1">
                <a:solidFill>
                  <a:prstClr val="black"/>
                </a:solidFill>
              </a:rPr>
              <a:t>brede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opvatting</a:t>
            </a:r>
            <a:r>
              <a:rPr lang="en-US" sz="2000" dirty="0">
                <a:solidFill>
                  <a:prstClr val="black"/>
                </a:solidFill>
              </a:rPr>
              <a:t> over </a:t>
            </a:r>
            <a:r>
              <a:rPr lang="en-US" sz="2000" dirty="0" err="1">
                <a:solidFill>
                  <a:prstClr val="black"/>
                </a:solidFill>
              </a:rPr>
              <a:t>gezondheid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Daarom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introduceer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i="1" dirty="0">
                <a:solidFill>
                  <a:prstClr val="black"/>
                </a:solidFill>
              </a:rPr>
              <a:t>voor de </a:t>
            </a:r>
            <a:r>
              <a:rPr lang="en-US" sz="2000" b="1" i="1" dirty="0" err="1">
                <a:solidFill>
                  <a:prstClr val="black"/>
                </a:solidFill>
              </a:rPr>
              <a:t>brede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opvatting</a:t>
            </a:r>
            <a:r>
              <a:rPr lang="en-US" sz="2000" dirty="0">
                <a:solidFill>
                  <a:prstClr val="black"/>
                </a:solidFill>
              </a:rPr>
              <a:t> het </a:t>
            </a:r>
            <a:r>
              <a:rPr lang="en-US" sz="2000" dirty="0" err="1">
                <a:solidFill>
                  <a:prstClr val="black"/>
                </a:solidFill>
              </a:rPr>
              <a:t>begrip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Positieve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Gezondheid’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>
                <a:solidFill>
                  <a:prstClr val="black"/>
                </a:solidFill>
              </a:rPr>
              <a:t>met </a:t>
            </a:r>
            <a:r>
              <a:rPr lang="en-US" sz="2000" b="1" dirty="0" err="1">
                <a:solidFill>
                  <a:prstClr val="black"/>
                </a:solidFill>
              </a:rPr>
              <a:t>zes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dimensies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prstClr val="black"/>
                </a:solidFill>
              </a:rPr>
              <a:t>Aanbevolen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Visualiseer</a:t>
            </a:r>
            <a:r>
              <a:rPr lang="en-US" sz="2000" dirty="0">
                <a:solidFill>
                  <a:prstClr val="black"/>
                </a:solidFill>
              </a:rPr>
              <a:t> de </a:t>
            </a:r>
            <a:r>
              <a:rPr lang="en-US" sz="2000" dirty="0" err="1">
                <a:solidFill>
                  <a:prstClr val="black"/>
                </a:solidFill>
              </a:rPr>
              <a:t>zes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hoofdimensies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</a:p>
          <a:p>
            <a:r>
              <a:rPr lang="en-US" sz="2000" dirty="0">
                <a:solidFill>
                  <a:prstClr val="black"/>
                </a:solidFill>
              </a:rPr>
              <a:t>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Daarom</a:t>
            </a:r>
            <a:r>
              <a:rPr lang="en-US" sz="2000" dirty="0">
                <a:solidFill>
                  <a:prstClr val="black"/>
                </a:solidFill>
              </a:rPr>
              <a:t> het </a:t>
            </a:r>
            <a:r>
              <a:rPr lang="en-US" sz="2000" b="1" dirty="0" err="1">
                <a:solidFill>
                  <a:prstClr val="black"/>
                </a:solidFill>
              </a:rPr>
              <a:t>spinnenweb</a:t>
            </a:r>
            <a:r>
              <a:rPr lang="en-US" sz="2000" b="1" dirty="0">
                <a:solidFill>
                  <a:prstClr val="black"/>
                </a:solidFill>
              </a:rPr>
              <a:t>-diagram</a:t>
            </a:r>
            <a:r>
              <a:rPr lang="en-US" sz="2000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6" name="Picture 5" descr="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404" y="3802444"/>
            <a:ext cx="1873130" cy="20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07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54" y="622458"/>
            <a:ext cx="6265168" cy="5040000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5023175" y="254320"/>
            <a:ext cx="250232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Medische</a:t>
            </a:r>
            <a:r>
              <a:rPr lang="en-US" sz="1100" dirty="0"/>
              <a:t> </a:t>
            </a:r>
            <a:r>
              <a:rPr lang="en-US" sz="1100" dirty="0" err="1"/>
              <a:t>feiten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Medische</a:t>
            </a:r>
            <a:r>
              <a:rPr lang="en-US" sz="1100" dirty="0"/>
              <a:t> </a:t>
            </a:r>
            <a:r>
              <a:rPr lang="en-US" sz="1100" dirty="0" err="1"/>
              <a:t>waarnemingen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Fysiek</a:t>
            </a:r>
            <a:r>
              <a:rPr lang="en-US" sz="1100" dirty="0"/>
              <a:t> </a:t>
            </a:r>
            <a:r>
              <a:rPr lang="en-US" sz="1100" dirty="0" err="1"/>
              <a:t>functioneren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Klachten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pijn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Energie</a:t>
            </a:r>
            <a:endParaRPr lang="en-US" sz="1100" dirty="0"/>
          </a:p>
        </p:txBody>
      </p:sp>
      <p:sp>
        <p:nvSpPr>
          <p:cNvPr id="9" name="TextBox 17"/>
          <p:cNvSpPr txBox="1"/>
          <p:nvPr/>
        </p:nvSpPr>
        <p:spPr>
          <a:xfrm>
            <a:off x="6593872" y="1766241"/>
            <a:ext cx="284968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Cognitief</a:t>
            </a:r>
            <a:r>
              <a:rPr lang="en-US" sz="1100" dirty="0"/>
              <a:t> </a:t>
            </a:r>
            <a:r>
              <a:rPr lang="en-US" sz="1100" dirty="0" err="1"/>
              <a:t>functioneren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Emotionele</a:t>
            </a:r>
            <a:r>
              <a:rPr lang="en-US" sz="1100" dirty="0"/>
              <a:t> </a:t>
            </a:r>
            <a:r>
              <a:rPr lang="en-US" sz="1100" dirty="0" err="1"/>
              <a:t>toestand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Eigenwaarde</a:t>
            </a:r>
            <a:r>
              <a:rPr lang="en-US" sz="1100" dirty="0"/>
              <a:t>/</a:t>
            </a:r>
            <a:r>
              <a:rPr lang="en-US" sz="1100" dirty="0" err="1"/>
              <a:t>zelfrespect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Gevoel</a:t>
            </a:r>
            <a:r>
              <a:rPr lang="en-US" sz="1100" dirty="0"/>
              <a:t> </a:t>
            </a:r>
            <a:r>
              <a:rPr lang="en-US" sz="1100" dirty="0" err="1"/>
              <a:t>controle</a:t>
            </a:r>
            <a:r>
              <a:rPr lang="en-US" sz="1100" dirty="0"/>
              <a:t> </a:t>
            </a:r>
            <a:r>
              <a:rPr lang="en-US" sz="1100" dirty="0" err="1"/>
              <a:t>te</a:t>
            </a:r>
            <a:r>
              <a:rPr lang="en-US" sz="1100" dirty="0"/>
              <a:t> </a:t>
            </a:r>
            <a:r>
              <a:rPr lang="en-US" sz="1100" dirty="0" err="1"/>
              <a:t>hebben</a:t>
            </a:r>
            <a:r>
              <a:rPr lang="en-US" sz="1100" dirty="0"/>
              <a:t>/manageability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Zelfmanagement</a:t>
            </a:r>
            <a:r>
              <a:rPr lang="en-US" sz="1100" dirty="0"/>
              <a:t>/</a:t>
            </a:r>
            <a:r>
              <a:rPr lang="en-US" sz="1100" dirty="0" err="1"/>
              <a:t>eigen</a:t>
            </a:r>
            <a:r>
              <a:rPr lang="en-US" sz="1100" dirty="0"/>
              <a:t> </a:t>
            </a:r>
            <a:r>
              <a:rPr lang="en-US" sz="1100" dirty="0" err="1"/>
              <a:t>regie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Veerkracht</a:t>
            </a:r>
            <a:r>
              <a:rPr lang="en-US" sz="1100" dirty="0"/>
              <a:t>/resilience &amp; SOC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6593872" y="3587133"/>
            <a:ext cx="212401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Zingeving</a:t>
            </a:r>
            <a:r>
              <a:rPr lang="en-US" sz="1100" dirty="0"/>
              <a:t>/meaningfulness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Doelen</a:t>
            </a:r>
            <a:r>
              <a:rPr lang="en-US" sz="1100" dirty="0"/>
              <a:t>/</a:t>
            </a:r>
            <a:r>
              <a:rPr lang="en-US" sz="1100" dirty="0" err="1"/>
              <a:t>idealen</a:t>
            </a:r>
            <a:r>
              <a:rPr lang="en-US" sz="1100" dirty="0"/>
              <a:t> </a:t>
            </a:r>
            <a:r>
              <a:rPr lang="en-US" sz="1100" dirty="0" err="1"/>
              <a:t>nastreven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Toekomstperspectief</a:t>
            </a:r>
            <a:r>
              <a:rPr lang="en-US" sz="1100" dirty="0"/>
              <a:t> </a:t>
            </a:r>
            <a:r>
              <a:rPr lang="en-US" sz="1100" dirty="0" err="1"/>
              <a:t>ervaren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Acceptatie</a:t>
            </a:r>
            <a:endParaRPr lang="en-US" sz="1100" dirty="0"/>
          </a:p>
        </p:txBody>
      </p:sp>
      <p:sp>
        <p:nvSpPr>
          <p:cNvPr id="11" name="TextBox 23"/>
          <p:cNvSpPr txBox="1"/>
          <p:nvPr/>
        </p:nvSpPr>
        <p:spPr>
          <a:xfrm>
            <a:off x="5023175" y="4658874"/>
            <a:ext cx="214394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Welbevinden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Geluk</a:t>
            </a:r>
            <a:r>
              <a:rPr lang="en-US" sz="1100" dirty="0"/>
              <a:t> </a:t>
            </a:r>
            <a:r>
              <a:rPr lang="en-US" sz="1100" dirty="0" err="1"/>
              <a:t>beleven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Genieten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Ervaren</a:t>
            </a:r>
            <a:r>
              <a:rPr lang="en-US" sz="1100" dirty="0"/>
              <a:t> </a:t>
            </a:r>
            <a:r>
              <a:rPr lang="en-US" sz="1100" dirty="0" err="1"/>
              <a:t>gezondheid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Lekker</a:t>
            </a:r>
            <a:r>
              <a:rPr lang="en-US" sz="1100" dirty="0"/>
              <a:t> in je </a:t>
            </a:r>
            <a:r>
              <a:rPr lang="en-US" sz="1100" dirty="0" err="1"/>
              <a:t>vel</a:t>
            </a:r>
            <a:r>
              <a:rPr lang="en-US" sz="1100" dirty="0"/>
              <a:t> </a:t>
            </a:r>
            <a:r>
              <a:rPr lang="en-US" sz="1100" dirty="0" err="1"/>
              <a:t>zitten</a:t>
            </a: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Levenslust</a:t>
            </a:r>
            <a:r>
              <a:rPr lang="en-US" sz="1100" dirty="0"/>
              <a:t>/</a:t>
            </a:r>
            <a:r>
              <a:rPr lang="en-US" sz="1100" dirty="0" err="1"/>
              <a:t>balans</a:t>
            </a:r>
            <a:endParaRPr lang="en-US" sz="1100" dirty="0"/>
          </a:p>
        </p:txBody>
      </p:sp>
      <p:sp>
        <p:nvSpPr>
          <p:cNvPr id="12" name="TextBox 18"/>
          <p:cNvSpPr txBox="1"/>
          <p:nvPr/>
        </p:nvSpPr>
        <p:spPr>
          <a:xfrm>
            <a:off x="484808" y="4437921"/>
            <a:ext cx="253591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Sociale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communicatieve</a:t>
            </a:r>
            <a:r>
              <a:rPr lang="en-US" sz="1100" dirty="0"/>
              <a:t> </a:t>
            </a:r>
            <a:r>
              <a:rPr lang="en-US" sz="1100" dirty="0" err="1"/>
              <a:t>vaardigheden</a:t>
            </a:r>
            <a:endParaRPr lang="en-US" sz="1100" dirty="0"/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Sociale</a:t>
            </a:r>
            <a:r>
              <a:rPr lang="en-US" sz="1100" dirty="0"/>
              <a:t> </a:t>
            </a:r>
            <a:r>
              <a:rPr lang="en-US" sz="1100" dirty="0" err="1"/>
              <a:t>contacten</a:t>
            </a:r>
            <a:endParaRPr lang="en-US" sz="1100" dirty="0"/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Betekenisvolle</a:t>
            </a:r>
            <a:r>
              <a:rPr lang="en-US" sz="1100" dirty="0"/>
              <a:t> </a:t>
            </a:r>
            <a:r>
              <a:rPr lang="en-US" sz="1100" dirty="0" err="1"/>
              <a:t>relaties</a:t>
            </a:r>
            <a:r>
              <a:rPr lang="en-US" sz="1100" dirty="0"/>
              <a:t> </a:t>
            </a:r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Geaccepteerd</a:t>
            </a:r>
            <a:r>
              <a:rPr lang="en-US" sz="1100" dirty="0"/>
              <a:t> </a:t>
            </a:r>
            <a:r>
              <a:rPr lang="en-US" sz="1100" dirty="0" err="1"/>
              <a:t>worden</a:t>
            </a:r>
            <a:endParaRPr lang="en-US" sz="1100" dirty="0"/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Maatschappelijke</a:t>
            </a:r>
            <a:r>
              <a:rPr lang="en-US" sz="1100" dirty="0"/>
              <a:t> </a:t>
            </a:r>
            <a:r>
              <a:rPr lang="en-US" sz="1100" dirty="0" err="1"/>
              <a:t>betrokkenheid</a:t>
            </a:r>
            <a:endParaRPr lang="en-US" sz="1100" dirty="0"/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Betekenisvol</a:t>
            </a:r>
            <a:r>
              <a:rPr lang="en-US" sz="1100" dirty="0"/>
              <a:t> </a:t>
            </a:r>
            <a:r>
              <a:rPr lang="en-US" sz="1100" dirty="0" err="1"/>
              <a:t>werk</a:t>
            </a:r>
            <a:endParaRPr lang="en-US" sz="1100" dirty="0"/>
          </a:p>
        </p:txBody>
      </p:sp>
      <p:sp>
        <p:nvSpPr>
          <p:cNvPr id="13" name="TextBox 20"/>
          <p:cNvSpPr txBox="1"/>
          <p:nvPr/>
        </p:nvSpPr>
        <p:spPr>
          <a:xfrm>
            <a:off x="484808" y="1935518"/>
            <a:ext cx="219946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/>
              <a:t>Basis ADL</a:t>
            </a:r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Instrumentele</a:t>
            </a:r>
            <a:r>
              <a:rPr lang="en-US" sz="1100" dirty="0"/>
              <a:t> ADL</a:t>
            </a:r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Werkvermogen</a:t>
            </a:r>
            <a:endParaRPr lang="en-US" sz="1100" dirty="0"/>
          </a:p>
          <a:p>
            <a:pPr marL="144000" indent="-171450">
              <a:buFont typeface="Arial" panose="020B0604020202020204" pitchFamily="34" charset="0"/>
              <a:buChar char="•"/>
            </a:pPr>
            <a:r>
              <a:rPr lang="en-US" sz="1100" dirty="0"/>
              <a:t>Health literacy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128" y="86127"/>
            <a:ext cx="51899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/>
              <a:t>PIJLERS VOOR </a:t>
            </a:r>
          </a:p>
          <a:p>
            <a:r>
              <a:rPr lang="en-US" sz="2400" b="1" cap="all" dirty="0"/>
              <a:t>POSITIEVE GEZONDHEID</a:t>
            </a:r>
          </a:p>
        </p:txBody>
      </p:sp>
    </p:spTree>
    <p:extLst>
      <p:ext uri="{BB962C8B-B14F-4D97-AF65-F5344CB8AC3E}">
        <p14:creationId xmlns:p14="http://schemas.microsoft.com/office/powerpoint/2010/main" val="1268527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>
                <a:solidFill>
                  <a:prstClr val="black"/>
                </a:solidFill>
              </a:rPr>
              <a:t>PIJLERS VOOR </a:t>
            </a:r>
          </a:p>
          <a:p>
            <a:r>
              <a:rPr lang="en-US" b="1" cap="all" dirty="0">
                <a:solidFill>
                  <a:prstClr val="black"/>
                </a:solidFill>
              </a:rPr>
              <a:t>POSITIEVE </a:t>
            </a:r>
          </a:p>
          <a:p>
            <a:r>
              <a:rPr lang="en-US" b="1" cap="all" dirty="0">
                <a:solidFill>
                  <a:prstClr val="black"/>
                </a:solidFill>
              </a:rPr>
              <a:t>GEZONDHEID</a:t>
            </a:r>
          </a:p>
          <a:p>
            <a:endParaRPr lang="en-US" b="1" cap="all" dirty="0">
              <a:solidFill>
                <a:prstClr val="black"/>
              </a:solidFill>
            </a:endParaRPr>
          </a:p>
        </p:txBody>
      </p:sp>
      <p:pic>
        <p:nvPicPr>
          <p:cNvPr id="10" name="Picture 9" descr="05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1" y="360000"/>
            <a:ext cx="626516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00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9113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cap="all" dirty="0" err="1">
                <a:solidFill>
                  <a:prstClr val="black"/>
                </a:solidFill>
              </a:rPr>
              <a:t>Essentie</a:t>
            </a:r>
            <a:r>
              <a:rPr lang="en-US" sz="2800" b="1" cap="all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991" y="1317943"/>
            <a:ext cx="8104248" cy="4370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Eigen </a:t>
            </a:r>
            <a:r>
              <a:rPr lang="en-US" sz="2000" b="1" dirty="0" err="1">
                <a:solidFill>
                  <a:prstClr val="black"/>
                </a:solidFill>
              </a:rPr>
              <a:t>beoordeling</a:t>
            </a:r>
            <a:r>
              <a:rPr lang="en-US" sz="2000" b="1" dirty="0">
                <a:solidFill>
                  <a:prstClr val="black"/>
                </a:solidFill>
              </a:rPr>
              <a:t> van de </a:t>
            </a:r>
            <a:r>
              <a:rPr lang="en-US" sz="2000" b="1" dirty="0" err="1">
                <a:solidFill>
                  <a:prstClr val="black"/>
                </a:solidFill>
              </a:rPr>
              <a:t>persoonlijke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situatie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Geen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externe</a:t>
            </a:r>
            <a:r>
              <a:rPr lang="en-US" sz="2000" dirty="0">
                <a:solidFill>
                  <a:prstClr val="black"/>
                </a:solidFill>
              </a:rPr>
              <a:t> norm! </a:t>
            </a: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                      </a:t>
            </a:r>
            <a:r>
              <a:rPr lang="en-US" sz="2000" dirty="0" err="1">
                <a:solidFill>
                  <a:prstClr val="black"/>
                </a:solidFill>
              </a:rPr>
              <a:t>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ontstaat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een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‘</a:t>
            </a:r>
            <a:r>
              <a:rPr lang="en-US" sz="2000" b="1" dirty="0" err="1">
                <a:solidFill>
                  <a:prstClr val="black"/>
                </a:solidFill>
              </a:rPr>
              <a:t>gezondheidsoppervlak</a:t>
            </a:r>
            <a:r>
              <a:rPr lang="en-US" sz="2000" b="1" dirty="0">
                <a:solidFill>
                  <a:prstClr val="black"/>
                </a:solidFill>
              </a:rPr>
              <a:t>’.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Vraag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2000" b="1" dirty="0">
                <a:solidFill>
                  <a:prstClr val="black"/>
                </a:solidFill>
              </a:rPr>
              <a:t>Zou u wat </a:t>
            </a:r>
            <a:r>
              <a:rPr lang="en-US" sz="2000" b="1" dirty="0" err="1">
                <a:solidFill>
                  <a:prstClr val="black"/>
                </a:solidFill>
              </a:rPr>
              <a:t>willen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veranderen</a:t>
            </a:r>
            <a:r>
              <a:rPr lang="en-US" sz="2000" b="1" dirty="0">
                <a:solidFill>
                  <a:prstClr val="black"/>
                </a:solidFill>
              </a:rPr>
              <a:t> en zo ja, wat?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En dan: </a:t>
            </a:r>
            <a:r>
              <a:rPr lang="en-US" sz="2000" dirty="0" err="1">
                <a:solidFill>
                  <a:prstClr val="black"/>
                </a:solidFill>
              </a:rPr>
              <a:t>Beschikbaarheid</a:t>
            </a:r>
            <a:r>
              <a:rPr lang="en-US" sz="2000" dirty="0">
                <a:solidFill>
                  <a:prstClr val="black"/>
                </a:solidFill>
              </a:rPr>
              <a:t> van </a:t>
            </a:r>
            <a:r>
              <a:rPr lang="en-US" sz="2000" b="1" dirty="0">
                <a:solidFill>
                  <a:prstClr val="black"/>
                </a:solidFill>
              </a:rPr>
              <a:t>E-health </a:t>
            </a:r>
            <a:r>
              <a:rPr lang="en-US" sz="2000" b="1" dirty="0" err="1">
                <a:solidFill>
                  <a:prstClr val="black"/>
                </a:solidFill>
              </a:rPr>
              <a:t>adviezen</a:t>
            </a:r>
            <a:r>
              <a:rPr lang="en-US" sz="2000" b="1" dirty="0">
                <a:solidFill>
                  <a:prstClr val="black"/>
                </a:solidFill>
              </a:rPr>
              <a:t> of </a:t>
            </a:r>
            <a:r>
              <a:rPr lang="en-US" sz="2000" b="1" dirty="0" err="1">
                <a:solidFill>
                  <a:prstClr val="black"/>
                </a:solidFill>
              </a:rPr>
              <a:t>andere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opties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De score, het ‘</a:t>
            </a:r>
            <a:r>
              <a:rPr lang="en-US" sz="2000" dirty="0" err="1">
                <a:solidFill>
                  <a:prstClr val="black"/>
                </a:solidFill>
              </a:rPr>
              <a:t>gezondheidsoppervlak</a:t>
            </a:r>
            <a:r>
              <a:rPr lang="en-US" sz="2000" dirty="0">
                <a:solidFill>
                  <a:prstClr val="black"/>
                </a:solidFill>
              </a:rPr>
              <a:t>’, </a:t>
            </a:r>
            <a:r>
              <a:rPr lang="en-US" sz="2000" dirty="0" err="1">
                <a:solidFill>
                  <a:prstClr val="black"/>
                </a:solidFill>
              </a:rPr>
              <a:t>zou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dan</a:t>
            </a:r>
            <a:r>
              <a:rPr lang="en-US" sz="2000" dirty="0">
                <a:solidFill>
                  <a:prstClr val="black"/>
                </a:solidFill>
              </a:rPr>
              <a:t> zo </a:t>
            </a:r>
            <a:r>
              <a:rPr lang="en-US" sz="2000" dirty="0" err="1">
                <a:solidFill>
                  <a:prstClr val="black"/>
                </a:solidFill>
              </a:rPr>
              <a:t>kunnen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veranderen</a:t>
            </a:r>
            <a:r>
              <a:rPr lang="en-US" sz="2000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9" name="Picture 9" descr="05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84" y="2338483"/>
            <a:ext cx="2239091" cy="18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10" name="Picture 9" descr="05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1" y="360000"/>
            <a:ext cx="6265167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/>
              <a:t>PIJLERS VOOR </a:t>
            </a:r>
          </a:p>
          <a:p>
            <a:r>
              <a:rPr lang="en-US" b="1" cap="all"/>
              <a:t>POSITIEVE </a:t>
            </a:r>
          </a:p>
          <a:p>
            <a:r>
              <a:rPr lang="en-US" b="1" cap="all"/>
              <a:t>GEZONDHEID</a:t>
            </a:r>
          </a:p>
          <a:p>
            <a:r>
              <a:rPr lang="en-US" sz="1600" cap="all"/>
              <a:t>De score </a:t>
            </a:r>
          </a:p>
          <a:p>
            <a:r>
              <a:rPr lang="en-US" sz="1600" cap="all"/>
              <a:t>zou zo kunnen veranderen</a:t>
            </a:r>
          </a:p>
          <a:p>
            <a:endParaRPr lang="en-US" b="1" cap="all" dirty="0"/>
          </a:p>
        </p:txBody>
      </p:sp>
      <p:pic>
        <p:nvPicPr>
          <p:cNvPr id="9" name="Picture 8" descr="06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360000"/>
            <a:ext cx="626516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683" y="729339"/>
            <a:ext cx="6622637" cy="1165763"/>
          </a:xfrm>
        </p:spPr>
        <p:txBody>
          <a:bodyPr>
            <a:normAutofit/>
          </a:bodyPr>
          <a:lstStyle/>
          <a:p>
            <a:endParaRPr lang="nl-NL" sz="2386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07573" y="1902040"/>
            <a:ext cx="7604411" cy="4037850"/>
          </a:xfrm>
        </p:spPr>
        <p:txBody>
          <a:bodyPr>
            <a:normAutofit/>
          </a:bodyPr>
          <a:lstStyle/>
          <a:p>
            <a:pPr lvl="0" algn="l"/>
            <a:endParaRPr lang="nl-NL" sz="2045" dirty="0">
              <a:solidFill>
                <a:schemeClr val="tx1"/>
              </a:solidFill>
            </a:endParaRPr>
          </a:p>
        </p:txBody>
      </p:sp>
      <p:grpSp>
        <p:nvGrpSpPr>
          <p:cNvPr id="6" name="Groep 2"/>
          <p:cNvGrpSpPr>
            <a:grpSpLocks noChangeAspect="1"/>
          </p:cNvGrpSpPr>
          <p:nvPr/>
        </p:nvGrpSpPr>
        <p:grpSpPr>
          <a:xfrm>
            <a:off x="914412" y="2018385"/>
            <a:ext cx="7216233" cy="3314324"/>
            <a:chOff x="457202" y="1693151"/>
            <a:chExt cx="8139813" cy="3103955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 flipV="1">
              <a:off x="4587673" y="3198169"/>
              <a:ext cx="3764058" cy="12370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75 w 21600"/>
                <a:gd name="T13" fmla="*/ 4283 h 21600"/>
                <a:gd name="T14" fmla="*/ 17325 w 21600"/>
                <a:gd name="T15" fmla="*/ 173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951" y="21600"/>
                  </a:lnTo>
                  <a:lnTo>
                    <a:pt x="1664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E1065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flipV="1">
              <a:off x="5447683" y="2374497"/>
              <a:ext cx="2047066" cy="8251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93 w 21600"/>
                <a:gd name="T13" fmla="*/ 4796 h 21600"/>
                <a:gd name="T14" fmla="*/ 16807 w 21600"/>
                <a:gd name="T15" fmla="*/ 168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969" y="21600"/>
                  </a:lnTo>
                  <a:lnTo>
                    <a:pt x="1563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6013957" y="1693151"/>
              <a:ext cx="919060" cy="678318"/>
            </a:xfrm>
            <a:prstGeom prst="triangle">
              <a:avLst>
                <a:gd name="adj" fmla="val 50000"/>
              </a:avLst>
            </a:prstGeom>
            <a:solidFill>
              <a:srgbClr val="0A57A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625526" y="3198169"/>
              <a:ext cx="35036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434185" y="2020197"/>
              <a:ext cx="1090154" cy="29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023" b="1" dirty="0">
                  <a:solidFill>
                    <a:srgbClr val="0A57A4"/>
                  </a:solidFill>
                  <a:latin typeface="Verdana" pitchFamily="34" charset="0"/>
                  <a:ea typeface="ヒラギノ角ゴ Pro W3" pitchFamily="-65" charset="-128"/>
                </a:rPr>
                <a:t>Met</a:t>
              </a:r>
              <a:r>
                <a:rPr lang="en-GB" altLang="nl-NL" sz="1023" b="1" dirty="0">
                  <a:solidFill>
                    <a:prstClr val="black"/>
                  </a:solidFill>
                  <a:ea typeface="ヒラギノ角ゴ Pro W3" pitchFamily="-65" charset="-128"/>
                </a:rPr>
                <a:t> </a:t>
              </a:r>
              <a:r>
                <a:rPr lang="en-GB" altLang="nl-NL" sz="1023" b="1" dirty="0" err="1">
                  <a:solidFill>
                    <a:srgbClr val="0A57A4"/>
                  </a:solidFill>
                  <a:latin typeface="Verdana" pitchFamily="34" charset="0"/>
                  <a:ea typeface="ヒラギノ角ゴ Pro W3" pitchFamily="-65" charset="-128"/>
                </a:rPr>
                <a:t>zorgadvies</a:t>
              </a:r>
              <a:endParaRPr lang="en-GB" altLang="nl-NL" sz="1023" b="1" dirty="0">
                <a:solidFill>
                  <a:srgbClr val="0A57A4"/>
                </a:solidFill>
                <a:latin typeface="Verdana" pitchFamily="34" charset="0"/>
                <a:ea typeface="ヒラギノ角ゴ Pro W3" pitchFamily="-65" charset="-128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434185" y="2586471"/>
              <a:ext cx="1162830" cy="44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023" b="1">
                  <a:solidFill>
                    <a:srgbClr val="0A57A4"/>
                  </a:solidFill>
                  <a:latin typeface="Verdana" pitchFamily="34" charset="0"/>
                  <a:ea typeface="ヒラギノ角ゴ Pro W3" pitchFamily="-65" charset="-128"/>
                </a:rPr>
                <a:t>Lage drempel, dichtbij huis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985881" y="3649371"/>
              <a:ext cx="2954013" cy="687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363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Veerkrachtig</a:t>
              </a:r>
              <a:r>
                <a:rPr lang="en-GB" altLang="nl-NL" sz="1363" b="1" dirty="0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 en </a:t>
              </a:r>
              <a:r>
                <a:rPr lang="en-GB" altLang="nl-NL" sz="1363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betekenisvol</a:t>
              </a:r>
              <a:r>
                <a:rPr lang="en-GB" altLang="nl-NL" sz="1363" b="1" dirty="0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 </a:t>
              </a:r>
              <a:r>
                <a:rPr lang="en-GB" altLang="nl-NL" sz="1363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leven</a:t>
              </a:r>
              <a:endParaRPr lang="en-GB" altLang="nl-NL" sz="1363" b="1" dirty="0">
                <a:solidFill>
                  <a:prstClr val="white"/>
                </a:solidFill>
                <a:latin typeface="Verdana" pitchFamily="34" charset="0"/>
                <a:ea typeface="ヒラギノ角ゴ Pro W3" pitchFamily="-65" charset="-128"/>
              </a:endParaRPr>
            </a:p>
            <a:p>
              <a:pPr algn="ctr" defTabSz="779173">
                <a:spcBef>
                  <a:spcPct val="50000"/>
                </a:spcBef>
              </a:pPr>
              <a:r>
                <a:rPr lang="en-GB" altLang="nl-NL" sz="1363" b="1" dirty="0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(eHealth &amp; </a:t>
              </a:r>
              <a:r>
                <a:rPr lang="en-GB" altLang="nl-NL" sz="1363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preventie</a:t>
              </a:r>
              <a:r>
                <a:rPr lang="en-GB" altLang="nl-NL" sz="1363" b="1" dirty="0">
                  <a:solidFill>
                    <a:prstClr val="white"/>
                  </a:solidFill>
                  <a:ea typeface="ヒラギノ角ゴ Pro W3" pitchFamily="-65" charset="-128"/>
                </a:rPr>
                <a:t>)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627861" y="2756051"/>
              <a:ext cx="1648857" cy="29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Geïntegreerde </a:t>
              </a:r>
              <a:b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</a:br>
              <a: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eerste lijn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198677" y="2047451"/>
              <a:ext cx="617754" cy="22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767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Tweede </a:t>
              </a:r>
              <a:br>
                <a:rPr lang="en-GB" altLang="nl-NL" sz="767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</a:br>
              <a:r>
                <a:rPr lang="en-GB" altLang="nl-NL" sz="767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lijn</a:t>
              </a: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6360687" y="3236021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 rot="20958209">
              <a:off x="6062408" y="2412349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>
              <a:off x="6336461" y="2366926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rot="878842">
              <a:off x="6610513" y="2412349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5016013" y="4524523"/>
              <a:ext cx="2954014" cy="22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534" dirty="0" err="1">
                  <a:solidFill>
                    <a:srgbClr val="0A57A4"/>
                  </a:solidFill>
                  <a:latin typeface="Verdana" pitchFamily="34" charset="0"/>
                  <a:ea typeface="ヒラギノ角ゴ Pro W3" pitchFamily="-65" charset="-128"/>
                </a:rPr>
                <a:t>Straks</a:t>
              </a:r>
              <a:endParaRPr lang="en-GB" altLang="nl-NL" sz="1534" dirty="0">
                <a:solidFill>
                  <a:srgbClr val="0A57A4"/>
                </a:solidFill>
                <a:latin typeface="Verdana" pitchFamily="34" charset="0"/>
                <a:ea typeface="ヒラギノ角ゴ Pro W3" pitchFamily="-65" charset="-128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 rot="10800000" flipV="1">
              <a:off x="457202" y="1709806"/>
              <a:ext cx="3764058" cy="15080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87 w 21600"/>
                <a:gd name="T13" fmla="*/ 4793 h 21600"/>
                <a:gd name="T14" fmla="*/ 16813 w 21600"/>
                <a:gd name="T15" fmla="*/ 168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969" y="21600"/>
                  </a:lnTo>
                  <a:lnTo>
                    <a:pt x="1563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 rot="10800000" flipV="1">
              <a:off x="1506475" y="3220880"/>
              <a:ext cx="1659456" cy="5723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15 w 21600"/>
                <a:gd name="T13" fmla="*/ 4400 h 21600"/>
                <a:gd name="T14" fmla="*/ 17185 w 21600"/>
                <a:gd name="T15" fmla="*/ 17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42" y="21600"/>
                  </a:lnTo>
                  <a:lnTo>
                    <a:pt x="1635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 rot="10800000">
              <a:off x="1906198" y="3793210"/>
              <a:ext cx="856982" cy="651064"/>
            </a:xfrm>
            <a:prstGeom prst="triangle">
              <a:avLst>
                <a:gd name="adj" fmla="val 50000"/>
              </a:avLst>
            </a:prstGeom>
            <a:solidFill>
              <a:srgbClr val="9E1065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859224" y="4576001"/>
              <a:ext cx="2954014" cy="22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534" dirty="0">
                  <a:solidFill>
                    <a:srgbClr val="0A57A4"/>
                  </a:solidFill>
                  <a:latin typeface="Verdana" pitchFamily="34" charset="0"/>
                  <a:ea typeface="ヒラギノ角ゴ Pro W3" pitchFamily="-65" charset="-128"/>
                </a:rPr>
                <a:t>Nu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1813838" y="1761285"/>
              <a:ext cx="1235507" cy="1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193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Ziekenhuis</a:t>
              </a:r>
              <a:endParaRPr lang="en-GB" altLang="nl-NL" sz="1363" b="1" dirty="0">
                <a:solidFill>
                  <a:prstClr val="white"/>
                </a:solidFill>
                <a:latin typeface="Verdana" pitchFamily="34" charset="0"/>
                <a:ea typeface="ヒラギノ角ゴ Pro W3" pitchFamily="-65" charset="-128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900358" y="3807760"/>
              <a:ext cx="891805" cy="196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br>
                <a:rPr lang="en-GB" altLang="nl-NL" sz="681" b="1" dirty="0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</a:br>
              <a:r>
                <a:rPr lang="en-GB" altLang="nl-NL" sz="681" b="1" dirty="0" err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Preventie</a:t>
              </a:r>
              <a:endParaRPr lang="en-GB" altLang="nl-NL" sz="681" b="1" dirty="0">
                <a:solidFill>
                  <a:prstClr val="white"/>
                </a:solidFill>
                <a:latin typeface="Verdana" pitchFamily="34" charset="0"/>
                <a:ea typeface="ヒラギノ角ゴ Pro W3" pitchFamily="-65" charset="-128"/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1541298" y="3313240"/>
              <a:ext cx="1648858" cy="29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Geïntegreerde </a:t>
              </a:r>
              <a:b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</a:br>
              <a:r>
                <a:rPr lang="en-GB" altLang="nl-NL" sz="102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eerste lijn</a:t>
              </a:r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3582309" y="3236021"/>
              <a:ext cx="823672" cy="479971"/>
            </a:xfrm>
            <a:prstGeom prst="rightArrow">
              <a:avLst>
                <a:gd name="adj1" fmla="val 50000"/>
                <a:gd name="adj2" fmla="val 429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779173" eaLnBrk="1" hangingPunct="1"/>
              <a:endParaRPr lang="en-US" altLang="nl-NL" sz="2045">
                <a:solidFill>
                  <a:prstClr val="black"/>
                </a:solidFill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H="1">
              <a:off x="2664763" y="1693151"/>
              <a:ext cx="481484" cy="152924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1635173" y="1693151"/>
              <a:ext cx="411836" cy="151107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79173"/>
              <a:endParaRPr lang="nl-NL" sz="1534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31" name="Text Box 23"/>
            <p:cNvSpPr txBox="1">
              <a:spLocks noChangeArrowheads="1"/>
            </p:cNvSpPr>
            <p:nvPr/>
          </p:nvSpPr>
          <p:spPr bwMode="auto">
            <a:xfrm>
              <a:off x="601042" y="1761285"/>
              <a:ext cx="1149203" cy="19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36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GGZ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2994836" y="1761285"/>
              <a:ext cx="1149204" cy="19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779173">
                <a:spcBef>
                  <a:spcPct val="50000"/>
                </a:spcBef>
              </a:pPr>
              <a:r>
                <a:rPr lang="en-GB" altLang="nl-NL" sz="1363" b="1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Care</a:t>
              </a: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519AB0-F71E-49CA-8447-62C65C25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73" y="1035883"/>
            <a:ext cx="7434013" cy="5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2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9" name="Picture 8" descr="07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360000"/>
            <a:ext cx="626516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9" name="Picture 8" descr="08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1" y="360000"/>
            <a:ext cx="6265167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289024" y="2554453"/>
            <a:ext cx="8565952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STELLING: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Mensen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doen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niet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wat </a:t>
            </a: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ze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moeten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maar wat </a:t>
            </a: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ze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willen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Voor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wat </a:t>
            </a:r>
            <a:r>
              <a:rPr kumimoji="0" sz="3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voor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hen van </a:t>
            </a:r>
            <a:r>
              <a:rPr kumimoji="0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waarde</a:t>
            </a:r>
            <a:r>
              <a:rPr kumimoji="0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is.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FB30D23-1307-441D-98FD-5D5680E0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" y="705974"/>
            <a:ext cx="8441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15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H_SLIDE_PAGE_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96" cy="6868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490" y="622458"/>
            <a:ext cx="3353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 err="1">
                <a:solidFill>
                  <a:prstClr val="black"/>
                </a:solidFill>
              </a:rPr>
              <a:t>Volgende</a:t>
            </a:r>
            <a:r>
              <a:rPr lang="en-US" sz="2400" b="1" cap="all" dirty="0">
                <a:solidFill>
                  <a:prstClr val="black"/>
                </a:solidFill>
              </a:rPr>
              <a:t> </a:t>
            </a:r>
            <a:r>
              <a:rPr lang="en-US" sz="2400" b="1" cap="all" dirty="0" err="1">
                <a:solidFill>
                  <a:prstClr val="black"/>
                </a:solidFill>
              </a:rPr>
              <a:t>stappen</a:t>
            </a:r>
            <a:r>
              <a:rPr lang="en-US" sz="2400" b="1" cap="all" dirty="0">
                <a:solidFill>
                  <a:prstClr val="black"/>
                </a:solidFill>
              </a:rPr>
              <a:t>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90" y="1157914"/>
            <a:ext cx="463834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nl-NL" sz="2000" dirty="0">
              <a:solidFill>
                <a:prstClr val="black"/>
              </a:solidFill>
            </a:endParaRPr>
          </a:p>
          <a:p>
            <a:pPr algn="r"/>
            <a:endParaRPr lang="nl-NL" sz="2000" b="1" dirty="0">
              <a:solidFill>
                <a:prstClr val="black"/>
              </a:solidFill>
            </a:endParaRPr>
          </a:p>
          <a:p>
            <a:pPr algn="r"/>
            <a:endParaRPr lang="nl-NL" sz="2000" b="1" dirty="0">
              <a:solidFill>
                <a:prstClr val="black"/>
              </a:solidFill>
            </a:endParaRPr>
          </a:p>
          <a:p>
            <a:r>
              <a:rPr lang="nl-NL" sz="2000" b="1" dirty="0">
                <a:solidFill>
                  <a:prstClr val="black"/>
                </a:solidFill>
              </a:rPr>
              <a:t>Streven:</a:t>
            </a:r>
          </a:p>
          <a:p>
            <a:endParaRPr lang="nl-NL" sz="2000" dirty="0">
              <a:solidFill>
                <a:prstClr val="black"/>
              </a:solidFill>
            </a:endParaRPr>
          </a:p>
          <a:p>
            <a:r>
              <a:rPr lang="nl-NL" sz="2000" dirty="0">
                <a:solidFill>
                  <a:prstClr val="black"/>
                </a:solidFill>
              </a:rPr>
              <a:t>Ontwikkelen van een gevalideerd, digitaal </a:t>
            </a:r>
            <a:r>
              <a:rPr lang="nl-NL" sz="2000" b="1" u="sng" dirty="0">
                <a:solidFill>
                  <a:prstClr val="black"/>
                </a:solidFill>
              </a:rPr>
              <a:t>Meet</a:t>
            </a:r>
            <a:r>
              <a:rPr lang="nl-NL" sz="2000" b="1" dirty="0">
                <a:solidFill>
                  <a:prstClr val="black"/>
                </a:solidFill>
              </a:rPr>
              <a:t>instrument Positieve gezondheid</a:t>
            </a:r>
            <a:endParaRPr lang="nl-NL" sz="2000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7655" y="4325743"/>
            <a:ext cx="37391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IPH </a:t>
            </a:r>
            <a:r>
              <a:rPr lang="en-US" sz="1400" dirty="0" err="1">
                <a:solidFill>
                  <a:prstClr val="black"/>
                </a:solidFill>
              </a:rPr>
              <a:t>tekende</a:t>
            </a:r>
            <a:r>
              <a:rPr lang="en-US" sz="1400" dirty="0">
                <a:solidFill>
                  <a:prstClr val="black"/>
                </a:solidFill>
              </a:rPr>
              <a:t> contract met VGZ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8" descr="vg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638" y="995680"/>
            <a:ext cx="364536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17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PH_SLIDE_PAGE_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7"/>
            <a:ext cx="9154296" cy="6868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405" y="2553606"/>
            <a:ext cx="822378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Echter</a:t>
            </a:r>
            <a:r>
              <a:rPr lang="en-US" sz="2800" b="1" dirty="0">
                <a:solidFill>
                  <a:prstClr val="black"/>
                </a:solidFill>
              </a:rPr>
              <a:t> ……  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2800" b="1" dirty="0" err="1">
                <a:solidFill>
                  <a:prstClr val="black"/>
                </a:solidFill>
              </a:rPr>
              <a:t>Worsteling</a:t>
            </a:r>
            <a:r>
              <a:rPr lang="en-US" sz="2800" b="1" dirty="0">
                <a:solidFill>
                  <a:prstClr val="black"/>
                </a:solidFill>
              </a:rPr>
              <a:t> met de </a:t>
            </a:r>
            <a:r>
              <a:rPr lang="en-US" sz="2800" b="1" dirty="0" err="1">
                <a:solidFill>
                  <a:prstClr val="black"/>
                </a:solidFill>
              </a:rPr>
              <a:t>wetenschap</a:t>
            </a:r>
            <a:r>
              <a:rPr lang="en-US" sz="2800" b="1" dirty="0">
                <a:solidFill>
                  <a:prstClr val="black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48677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482"/>
            <a:ext cx="9154296" cy="853514"/>
          </a:xfrm>
          <a:prstGeom prst="rect">
            <a:avLst/>
          </a:prstGeom>
        </p:spPr>
      </p:pic>
      <p:pic>
        <p:nvPicPr>
          <p:cNvPr id="4" name="Tijdelijke aanduiding voor inhou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9" y="1945295"/>
            <a:ext cx="4586314" cy="34150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52" y="1945295"/>
            <a:ext cx="4534344" cy="341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5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490" y="622458"/>
            <a:ext cx="3353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>
                <a:solidFill>
                  <a:prstClr val="black"/>
                </a:solidFill>
              </a:rPr>
              <a:t>De stand van </a:t>
            </a:r>
            <a:r>
              <a:rPr lang="en-US" sz="2400" b="1" cap="all" dirty="0" err="1">
                <a:solidFill>
                  <a:prstClr val="black"/>
                </a:solidFill>
              </a:rPr>
              <a:t>zaken</a:t>
            </a:r>
            <a:r>
              <a:rPr lang="en-US" sz="2400" b="1" cap="all" dirty="0">
                <a:solidFill>
                  <a:prstClr val="black"/>
                </a:solidFill>
              </a:rPr>
              <a:t>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90" y="1300840"/>
            <a:ext cx="859475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</a:rPr>
              <a:t>We ontwikkelden nu een digitaal 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´Gespreksinstrument´ Positieve Gezondheid</a:t>
            </a:r>
            <a:r>
              <a:rPr lang="nl-NL" sz="2000" dirty="0">
                <a:solidFill>
                  <a:prstClr val="black"/>
                </a:solidFill>
              </a:rPr>
              <a:t> met 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eenvoudiger termen.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black"/>
                </a:solidFill>
              </a:rPr>
              <a:t>6 dimensies met 7 vragen</a:t>
            </a:r>
            <a:r>
              <a:rPr lang="nl-NL" sz="20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</a:rPr>
              <a:t>Leidt tot je </a:t>
            </a:r>
            <a:r>
              <a:rPr lang="nl-NL" sz="2000" b="1" dirty="0">
                <a:solidFill>
                  <a:prstClr val="black"/>
                </a:solidFill>
              </a:rPr>
              <a:t>‘gezondheidsoppervlak’.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Vraag: Wil je wat verbeteren? </a:t>
            </a:r>
          </a:p>
          <a:p>
            <a:endParaRPr lang="nl-NL" sz="2000" b="1" dirty="0">
              <a:solidFill>
                <a:prstClr val="black"/>
              </a:solidFill>
            </a:endParaRPr>
          </a:p>
          <a:p>
            <a:r>
              <a:rPr lang="nl-NL" sz="2000" b="1" dirty="0">
                <a:solidFill>
                  <a:prstClr val="black"/>
                </a:solidFill>
              </a:rPr>
              <a:t>&gt;&gt;  Adviezen per dimensie, 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apps</a:t>
            </a:r>
            <a:r>
              <a:rPr lang="nl-NL" sz="2000" b="1" dirty="0">
                <a:solidFill>
                  <a:prstClr val="black"/>
                </a:solidFill>
              </a:rPr>
              <a:t>. i.s.m. de GGD-Appstore</a:t>
            </a:r>
          </a:p>
          <a:p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r>
              <a:rPr lang="nl-NL" sz="2000" b="1" dirty="0">
                <a:solidFill>
                  <a:prstClr val="black"/>
                </a:solidFill>
                <a:hlinkClick r:id="rId2"/>
              </a:rPr>
              <a:t>www.mijnpositievegezondheid.nl</a:t>
            </a:r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13" y="3763052"/>
            <a:ext cx="3233057" cy="15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19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H_SLIDE_PAGE_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96" y="1042"/>
            <a:ext cx="9154296" cy="68688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6394934" cy="5142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846" y="4221088"/>
            <a:ext cx="2343732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050"/>
            </a:lvl1pPr>
          </a:lstStyle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Sociale contacten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Serieus genomen worden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Samen leuke dingen doen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Steun van anderen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Erbij horen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Zinvolle dingen doen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Interesse in de maatschappij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191" y="1618149"/>
            <a:ext cx="2199463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050"/>
            </a:lvl1pPr>
          </a:lstStyle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Zorgen voor jezelf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Je grenzen kennen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Kennis van gezondheid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Omgaan met tijd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Omgaan met geld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Kunnen werken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Hulp kunnen vragen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8218" y="4650767"/>
            <a:ext cx="1777785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Genieten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Gelukkig zijn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Lekker in je vel zitten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Balans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 veilig voelen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Hoe je woont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Rondkomen met je geld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6853841" y="1545467"/>
            <a:ext cx="1973163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Onthouden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Concentreren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Communiceren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Vrolijk zijn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Jezelf accepteren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Omgaan met verandering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Gevoel van controle</a:t>
            </a:r>
            <a:r>
              <a:rPr lang="nl-NL" sz="1050" dirty="0"/>
              <a:t> 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6846825" y="3484485"/>
            <a:ext cx="1872188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Zinvol leven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Levenslust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Idealen willen bereiken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Vertrouwen hebben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Accepteren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Dankbaarheid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Blijven leren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5218218" y="258218"/>
            <a:ext cx="1493460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 gezond voelen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Fitheid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Klachten en pijn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Slapen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Eten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Conditie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Bewegen</a:t>
            </a:r>
          </a:p>
        </p:txBody>
      </p:sp>
      <p:sp>
        <p:nvSpPr>
          <p:cNvPr id="30" name="TextBox 23"/>
          <p:cNvSpPr txBox="1"/>
          <p:nvPr/>
        </p:nvSpPr>
        <p:spPr>
          <a:xfrm>
            <a:off x="5731683" y="5974980"/>
            <a:ext cx="400347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1050" dirty="0">
                <a:solidFill>
                  <a:prstClr val="black"/>
                </a:solidFill>
              </a:rPr>
              <a:t>©Gespreksinstrument IPH – versie 1.0 – oktober 2016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932"/>
            <a:ext cx="1923156" cy="104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3520" y="5926493"/>
            <a:ext cx="34563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www.mijnpositievegezondheid.nl</a:t>
            </a:r>
          </a:p>
        </p:txBody>
      </p:sp>
    </p:spTree>
    <p:extLst>
      <p:ext uri="{BB962C8B-B14F-4D97-AF65-F5344CB8AC3E}">
        <p14:creationId xmlns:p14="http://schemas.microsoft.com/office/powerpoint/2010/main" val="2639120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100" y="476628"/>
            <a:ext cx="8696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Werken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Positieve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Gezondheid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Gaat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om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drie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elementen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brede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Mijn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Spinnenweb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‘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andere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gesprek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-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is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belangrijk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							  W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veranderen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i="1" dirty="0">
              <a:solidFill>
                <a:prstClr val="black"/>
              </a:solidFill>
              <a:latin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/>
              <a:defRPr/>
            </a:pP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Beschikbaarheid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vindbaarheid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Handelingsperspectieven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   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iemand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daarbij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begeleiden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coachen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14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08607" y="232079"/>
            <a:ext cx="833539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Positieve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Gezondheid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bevorderen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van 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veerkrachtig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betekenisvol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leven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’….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…. in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gezondheidbevorderende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omgeving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48" y="2878958"/>
            <a:ext cx="3289109" cy="31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jpeg" descr="IPH_SLIDE_PAGE_N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96" y="-10828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-309554" y="1807759"/>
            <a:ext cx="8917433" cy="323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Wat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weten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we van ‘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Gezondheid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’?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		3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keer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een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gezichtspunt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…..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03095859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91806" y="5669233"/>
            <a:ext cx="41963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pic>
        <p:nvPicPr>
          <p:cNvPr id="2" name="Afbeelding 1" descr="IPH_LOGO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5" y="224767"/>
            <a:ext cx="2807163" cy="152388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300843" y="2423241"/>
            <a:ext cx="654231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Dank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aandacht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hlinkClick r:id="rId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www.limburgpositiefgezond.nl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www.iph.nl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www.mijnpositievegezondheid.nl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kind.mijnpositievegezondheid.nl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7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3.jpeg" descr="IPH_SLIDE_PAGE_N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44" y="45906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0" y="1443185"/>
            <a:ext cx="8670275" cy="329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96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0" y="1443186"/>
            <a:ext cx="7200001" cy="406638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696815" y="249012"/>
            <a:ext cx="7276643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1. BLUE ZONES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Gebieden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in de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wereld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waar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mensen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heel oud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worden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,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zonder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chronische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ziekten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en zonder mentale aftakeling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:  </a:t>
            </a:r>
          </a:p>
        </p:txBody>
      </p:sp>
      <p:sp>
        <p:nvSpPr>
          <p:cNvPr id="198" name="Shape 198"/>
          <p:cNvSpPr/>
          <p:nvPr/>
        </p:nvSpPr>
        <p:spPr>
          <a:xfrm>
            <a:off x="800100" y="5509569"/>
            <a:ext cx="772828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spcBef>
                <a:spcPts val="400"/>
              </a:spcBef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Sleutels</a:t>
            </a:r>
            <a:r>
              <a:rPr kumimoji="0" sz="18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: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Goed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eten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,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natuurlijk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bewegen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,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opstaan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met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een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ideaal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en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vrienden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hebben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om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dat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ideaal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mee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te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verwerkelijken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3270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3.jpeg" descr="IPH_SLIDE_PAGE_N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96" y="45906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0" y="1443185"/>
            <a:ext cx="9144001" cy="558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	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Mensen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met SOC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doorstaan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lang="nl-NL" sz="20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moeilijke situaties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relatief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‘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goed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’….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  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De essentie: mensen met een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Sense of Coherence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hebben het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gevoel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situatie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te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begrijpen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				=</a:t>
            </a:r>
            <a:r>
              <a:rPr lang="nl-NL" kern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Comprehensibility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dat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je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iets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kunt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doen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invloed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kunt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uit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oefenen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	= </a:t>
            </a:r>
            <a:r>
              <a:rPr lang="nl-NL" b="1" kern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</a:t>
            </a:r>
            <a:r>
              <a:rPr kumimoji="0" 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anageability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zingeving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te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ervaren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				= </a:t>
            </a:r>
            <a:r>
              <a:rPr kumimoji="0" 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Meaningfulness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2" indent="9144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Beter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begrijpen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realiseert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wat</a:t>
            </a:r>
            <a:r>
              <a:rPr kumimoji="0" sz="180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kumimoji="0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tegenovergestelde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is:</a:t>
            </a: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nl-NL" b="1" i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kumimoji="0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erwarring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nl-NL" b="1" i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achteloosheid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nl-NL" b="1" i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kumimoji="0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inloosheid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76688" y="563509"/>
            <a:ext cx="7563082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914400">
              <a:spcBef>
                <a:spcPts val="700"/>
              </a:spcBef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2. </a:t>
            </a:r>
            <a:r>
              <a:rPr lang="nl-NL" sz="3200" b="1" kern="0" dirty="0">
                <a:solidFill>
                  <a:srgbClr val="000000"/>
                </a:solidFill>
                <a:latin typeface="Calibri"/>
                <a:sym typeface="Calibri"/>
              </a:rPr>
              <a:t>Sense of </a:t>
            </a:r>
            <a:r>
              <a:rPr lang="nl-NL" sz="3200" b="1" kern="0" dirty="0" err="1">
                <a:solidFill>
                  <a:srgbClr val="000000"/>
                </a:solidFill>
                <a:latin typeface="Calibri"/>
                <a:sym typeface="Calibri"/>
              </a:rPr>
              <a:t>Coherence</a:t>
            </a:r>
            <a:r>
              <a:rPr lang="nl-NL" sz="3200" b="1" kern="0" dirty="0">
                <a:solidFill>
                  <a:srgbClr val="000000"/>
                </a:solidFill>
                <a:latin typeface="Calibri"/>
                <a:sym typeface="Calibri"/>
              </a:rPr>
              <a:t> (SOC) = </a:t>
            </a:r>
          </a:p>
          <a:p>
            <a:pPr lvl="0" defTabSz="914400">
              <a:spcBef>
                <a:spcPts val="700"/>
              </a:spcBef>
              <a:defRPr/>
            </a:pPr>
            <a:r>
              <a:rPr lang="nl-NL" sz="3200" b="1" kern="0" dirty="0">
                <a:solidFill>
                  <a:srgbClr val="000000"/>
                </a:solidFill>
                <a:latin typeface="Calibri"/>
                <a:sym typeface="Calibri"/>
              </a:rPr>
              <a:t>    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Gevoel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van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lang="nl-NL" sz="3200" b="1" kern="0" dirty="0">
                <a:solidFill>
                  <a:srgbClr val="000000"/>
                </a:solidFill>
                <a:latin typeface="Calibri"/>
                <a:sym typeface="Calibri"/>
              </a:rPr>
              <a:t>s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amenhang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-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Antonovsky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4521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3.jpeg" descr="IPH_SLIDE_PAGE_N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4297" cy="686882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967154" y="463380"/>
            <a:ext cx="7956926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3. 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Definitie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van 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gezondheid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Gezondheid’ </a:t>
            </a:r>
            <a:r>
              <a:rPr kumimoji="0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is </a:t>
            </a:r>
            <a:r>
              <a:rPr kumimoji="0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nog</a:t>
            </a:r>
            <a:r>
              <a:rPr kumimoji="0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steeds </a:t>
            </a:r>
            <a:r>
              <a:rPr kumimoji="0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gedefinieerd</a:t>
            </a:r>
            <a:r>
              <a:rPr kumimoji="0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met de WHO-</a:t>
            </a:r>
            <a:r>
              <a:rPr kumimoji="0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definitie</a:t>
            </a:r>
            <a:r>
              <a:rPr kumimoji="0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van </a:t>
            </a:r>
            <a:r>
              <a:rPr kumimoji="0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1948</a:t>
            </a:r>
            <a:r>
              <a:rPr kumimoji="0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‘A state of complete physical, mental, and social well-being and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not merely the absence of disease, or infirmity.’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Sindsdien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6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vaak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16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bekritiseerd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, maar nooit </a:t>
            </a:r>
            <a:r>
              <a:rPr kumimoji="0" sz="16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gewijzigd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206" name="image5.jpeg" descr="194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2914" y="3353764"/>
            <a:ext cx="4950071" cy="3439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41744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ZonM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33" y="622458"/>
            <a:ext cx="2880000" cy="737391"/>
          </a:xfrm>
          <a:prstGeom prst="rect">
            <a:avLst/>
          </a:prstGeom>
        </p:spPr>
      </p:pic>
      <p:pic>
        <p:nvPicPr>
          <p:cNvPr id="2" name="Parelproject_nieuw_concept_van_gezondheid_rev2">
            <a:hlinkClick r:id="" action="ppaction://media"/>
            <a:extLst>
              <a:ext uri="{FF2B5EF4-FFF2-40B4-BE49-F238E27FC236}">
                <a16:creationId xmlns:a16="http://schemas.microsoft.com/office/drawing/2014/main" id="{A9BE2CFE-CF13-41DD-AAD4-CBF167002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5676" y="1198875"/>
            <a:ext cx="8228323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 err="1"/>
              <a:t>Als</a:t>
            </a:r>
            <a:r>
              <a:rPr lang="en-US" sz="2400" b="1" cap="all" dirty="0"/>
              <a:t> ‘General Concept’ is </a:t>
            </a:r>
            <a:r>
              <a:rPr lang="en-US" sz="2400" b="1" cap="all" dirty="0" err="1"/>
              <a:t>Voorgesteld</a:t>
            </a:r>
            <a:r>
              <a:rPr lang="en-US" sz="2400" b="1" cap="all" dirty="0"/>
              <a:t>:</a:t>
            </a:r>
          </a:p>
          <a:p>
            <a:endParaRPr lang="en-US" sz="2400" b="1" cap="all" dirty="0"/>
          </a:p>
          <a:p>
            <a:endParaRPr lang="en-US" sz="2400" b="1" cap="all" dirty="0"/>
          </a:p>
          <a:p>
            <a:r>
              <a:rPr lang="en-US" sz="2400" b="1" dirty="0"/>
              <a:t>‘Health as the ability to adapt and to self manage, </a:t>
            </a:r>
          </a:p>
          <a:p>
            <a:r>
              <a:rPr lang="en-US" sz="2400" b="1" dirty="0"/>
              <a:t>in the face of social, physical and emotional challenges’</a:t>
            </a:r>
          </a:p>
          <a:p>
            <a:pPr algn="ctr"/>
            <a:endParaRPr lang="en-US" sz="2000" dirty="0"/>
          </a:p>
          <a:p>
            <a:r>
              <a:rPr lang="en-US" sz="2000" i="1" dirty="0"/>
              <a:t>							of</a:t>
            </a:r>
          </a:p>
          <a:p>
            <a:endParaRPr lang="nl-NL" sz="2400" i="1" dirty="0"/>
          </a:p>
          <a:p>
            <a:r>
              <a:rPr lang="nl-NL" sz="2400" b="1" dirty="0"/>
              <a:t>‘Gezondheid als het vermogen om je aan te passen en </a:t>
            </a:r>
          </a:p>
          <a:p>
            <a:r>
              <a:rPr lang="nl-NL" sz="2400" b="1" dirty="0"/>
              <a:t>je eigen regie te voeren, in het licht van de sociale, fysieke en emotionele uitdagingen van het leven’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198692"/>
            <a:ext cx="1815545" cy="22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44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8F060B5657041A206653446ABC104" ma:contentTypeVersion="2" ma:contentTypeDescription="Een nieuw document maken." ma:contentTypeScope="" ma:versionID="15f7a3605e77079494f46cfd417f182c">
  <xsd:schema xmlns:xsd="http://www.w3.org/2001/XMLSchema" xmlns:xs="http://www.w3.org/2001/XMLSchema" xmlns:p="http://schemas.microsoft.com/office/2006/metadata/properties" xmlns:ns2="646463a1-3ac5-4e90-8efc-b9f6f03baa70" targetNamespace="http://schemas.microsoft.com/office/2006/metadata/properties" ma:root="true" ma:fieldsID="86624054c6a2afddd3bd9c163428d25e" ns2:_="">
    <xsd:import namespace="646463a1-3ac5-4e90-8efc-b9f6f03baa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463a1-3ac5-4e90-8efc-b9f6f03baa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F1CD49-668A-4330-987F-96D76F22C7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22A4F-E0F7-4DDC-8B51-3E97E9A7CAF9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646463a1-3ac5-4e90-8efc-b9f6f03baa70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B81C42-300D-4275-B7E4-A9CC82CAD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6463a1-3ac5-4e90-8efc-b9f6f03baa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1148</Words>
  <Application>Microsoft Office PowerPoint</Application>
  <PresentationFormat>Diavoorstelling (4:3)</PresentationFormat>
  <Paragraphs>390</Paragraphs>
  <Slides>40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40</vt:i4>
      </vt:variant>
    </vt:vector>
  </HeadingPairs>
  <TitlesOfParts>
    <vt:vector size="52" baseType="lpstr">
      <vt:lpstr>MS PGothic</vt:lpstr>
      <vt:lpstr>MS PGothic</vt:lpstr>
      <vt:lpstr>Arial</vt:lpstr>
      <vt:lpstr>Arial Bold</vt:lpstr>
      <vt:lpstr>Avenir Roman</vt:lpstr>
      <vt:lpstr>Calibri</vt:lpstr>
      <vt:lpstr>Verdana</vt:lpstr>
      <vt:lpstr>Wingdings</vt:lpstr>
      <vt:lpstr>ヒラギノ角ゴ Pro W3</vt:lpstr>
      <vt:lpstr>Office Theme</vt:lpstr>
      <vt:lpstr>1_Default</vt:lpstr>
      <vt:lpstr>6_Office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DELUX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Lies van der SLUIS</dc:creator>
  <cp:lastModifiedBy>Machteld Huber</cp:lastModifiedBy>
  <cp:revision>259</cp:revision>
  <cp:lastPrinted>2015-11-16T16:40:39Z</cp:lastPrinted>
  <dcterms:created xsi:type="dcterms:W3CDTF">2015-10-22T11:11:51Z</dcterms:created>
  <dcterms:modified xsi:type="dcterms:W3CDTF">2018-11-06T22:28:44Z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0x0101008A28F060B5657041A206653446ABC104</vt:lpwstr>
  </property>
</Properties>
</file>